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commentAuthors.xml" ContentType="application/vnd.openxmlformats-officedocument.presentationml.commentAuthors+xml"/>
  <Override PartName="/ppt/notesSlides/notesSlide9.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3" r:id="rId2"/>
    <p:sldMasterId id="2147483655" r:id="rId3"/>
  </p:sldMasterIdLst>
  <p:notesMasterIdLst>
    <p:notesMasterId r:id="rId21"/>
  </p:notesMasterIdLst>
  <p:handoutMasterIdLst>
    <p:handoutMasterId r:id="rId22"/>
  </p:handoutMasterIdLst>
  <p:sldIdLst>
    <p:sldId id="737" r:id="rId4"/>
    <p:sldId id="745" r:id="rId5"/>
    <p:sldId id="747" r:id="rId6"/>
    <p:sldId id="748" r:id="rId7"/>
    <p:sldId id="749" r:id="rId8"/>
    <p:sldId id="757" r:id="rId9"/>
    <p:sldId id="750" r:id="rId10"/>
    <p:sldId id="753" r:id="rId11"/>
    <p:sldId id="740" r:id="rId12"/>
    <p:sldId id="738" r:id="rId13"/>
    <p:sldId id="743" r:id="rId14"/>
    <p:sldId id="754" r:id="rId15"/>
    <p:sldId id="741" r:id="rId16"/>
    <p:sldId id="739" r:id="rId17"/>
    <p:sldId id="758" r:id="rId18"/>
    <p:sldId id="722" r:id="rId19"/>
    <p:sldId id="723" r:id="rId20"/>
  </p:sldIdLst>
  <p:sldSz cx="9144000" cy="6858000" type="screen4x3"/>
  <p:notesSz cx="6985000" cy="9283700"/>
  <p:custDataLst>
    <p:tags r:id="rId23"/>
  </p:custDataLst>
  <p:defaultTextStyle>
    <a:defPPr>
      <a:defRPr lang="en-US"/>
    </a:defPPr>
    <a:lvl1pPr algn="l" rtl="0" fontAlgn="base">
      <a:spcBef>
        <a:spcPct val="0"/>
      </a:spcBef>
      <a:spcAft>
        <a:spcPct val="0"/>
      </a:spcAft>
      <a:defRPr kern="1200">
        <a:solidFill>
          <a:schemeClr val="tx1"/>
        </a:solidFill>
        <a:latin typeface="Arial" charset="0"/>
        <a:ea typeface="MS PGothic"/>
        <a:cs typeface="MS PGothic"/>
      </a:defRPr>
    </a:lvl1pPr>
    <a:lvl2pPr marL="457200" algn="l" rtl="0" fontAlgn="base">
      <a:spcBef>
        <a:spcPct val="0"/>
      </a:spcBef>
      <a:spcAft>
        <a:spcPct val="0"/>
      </a:spcAft>
      <a:defRPr kern="1200">
        <a:solidFill>
          <a:schemeClr val="tx1"/>
        </a:solidFill>
        <a:latin typeface="Arial" charset="0"/>
        <a:ea typeface="MS PGothic"/>
        <a:cs typeface="MS PGothic"/>
      </a:defRPr>
    </a:lvl2pPr>
    <a:lvl3pPr marL="914400" algn="l" rtl="0" fontAlgn="base">
      <a:spcBef>
        <a:spcPct val="0"/>
      </a:spcBef>
      <a:spcAft>
        <a:spcPct val="0"/>
      </a:spcAft>
      <a:defRPr kern="1200">
        <a:solidFill>
          <a:schemeClr val="tx1"/>
        </a:solidFill>
        <a:latin typeface="Arial" charset="0"/>
        <a:ea typeface="MS PGothic"/>
        <a:cs typeface="MS PGothic"/>
      </a:defRPr>
    </a:lvl3pPr>
    <a:lvl4pPr marL="1371600" algn="l" rtl="0" fontAlgn="base">
      <a:spcBef>
        <a:spcPct val="0"/>
      </a:spcBef>
      <a:spcAft>
        <a:spcPct val="0"/>
      </a:spcAft>
      <a:defRPr kern="1200">
        <a:solidFill>
          <a:schemeClr val="tx1"/>
        </a:solidFill>
        <a:latin typeface="Arial" charset="0"/>
        <a:ea typeface="MS PGothic"/>
        <a:cs typeface="MS PGothic"/>
      </a:defRPr>
    </a:lvl4pPr>
    <a:lvl5pPr marL="1828800" algn="l" rtl="0" fontAlgn="base">
      <a:spcBef>
        <a:spcPct val="0"/>
      </a:spcBef>
      <a:spcAft>
        <a:spcPct val="0"/>
      </a:spcAft>
      <a:defRPr kern="1200">
        <a:solidFill>
          <a:schemeClr val="tx1"/>
        </a:solidFill>
        <a:latin typeface="Arial" charset="0"/>
        <a:ea typeface="MS PGothic"/>
        <a:cs typeface="MS PGothic"/>
      </a:defRPr>
    </a:lvl5pPr>
    <a:lvl6pPr marL="2286000" algn="l" defTabSz="914400" rtl="0" eaLnBrk="1" latinLnBrk="0" hangingPunct="1">
      <a:defRPr kern="1200">
        <a:solidFill>
          <a:schemeClr val="tx1"/>
        </a:solidFill>
        <a:latin typeface="Arial" charset="0"/>
        <a:ea typeface="MS PGothic"/>
        <a:cs typeface="MS PGothic"/>
      </a:defRPr>
    </a:lvl6pPr>
    <a:lvl7pPr marL="2743200" algn="l" defTabSz="914400" rtl="0" eaLnBrk="1" latinLnBrk="0" hangingPunct="1">
      <a:defRPr kern="1200">
        <a:solidFill>
          <a:schemeClr val="tx1"/>
        </a:solidFill>
        <a:latin typeface="Arial" charset="0"/>
        <a:ea typeface="MS PGothic"/>
        <a:cs typeface="MS PGothic"/>
      </a:defRPr>
    </a:lvl7pPr>
    <a:lvl8pPr marL="3200400" algn="l" defTabSz="914400" rtl="0" eaLnBrk="1" latinLnBrk="0" hangingPunct="1">
      <a:defRPr kern="1200">
        <a:solidFill>
          <a:schemeClr val="tx1"/>
        </a:solidFill>
        <a:latin typeface="Arial" charset="0"/>
        <a:ea typeface="MS PGothic"/>
        <a:cs typeface="MS PGothic"/>
      </a:defRPr>
    </a:lvl8pPr>
    <a:lvl9pPr marL="3657600" algn="l" defTabSz="914400" rtl="0" eaLnBrk="1" latinLnBrk="0" hangingPunct="1">
      <a:defRPr kern="1200">
        <a:solidFill>
          <a:schemeClr val="tx1"/>
        </a:solidFill>
        <a:latin typeface="Arial" charset="0"/>
        <a:ea typeface="MS PGothic"/>
        <a:cs typeface="MS PGothic"/>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lue Ridge  Partner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0000"/>
    <a:srgbClr val="006600"/>
    <a:srgbClr val="FF3300"/>
    <a:srgbClr val="3366FF"/>
    <a:srgbClr val="000066"/>
    <a:srgbClr val="00B000"/>
    <a:srgbClr val="00FF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48" autoAdjust="0"/>
  </p:normalViewPr>
  <p:slideViewPr>
    <p:cSldViewPr snapToGrid="0">
      <p:cViewPr varScale="1">
        <p:scale>
          <a:sx n="84" d="100"/>
          <a:sy n="84" d="100"/>
        </p:scale>
        <p:origin x="-420" y="-84"/>
      </p:cViewPr>
      <p:guideLst>
        <p:guide orient="horz" pos="2160"/>
        <p:guide pos="2880"/>
      </p:guideLst>
    </p:cSldViewPr>
  </p:slideViewPr>
  <p:outlineViewPr>
    <p:cViewPr>
      <p:scale>
        <a:sx n="33" d="100"/>
        <a:sy n="33" d="100"/>
      </p:scale>
      <p:origin x="0" y="4328"/>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200" d="100"/>
          <a:sy n="200" d="100"/>
        </p:scale>
        <p:origin x="-1256" y="2384"/>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handoutMaster" Target="handoutMasters/handout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fa15\si24$\Ad_Hoc_Requests_and_Presentations\CompletenessScoreOverTime3.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Dfa15\si24$\Ad_Hoc_Requests_and_Presentations\CompletenessTimeliness2012Progress.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Dfa15\si24$\Ad_Hoc_Requests_and_Presentations\CompletenessTimeliness2012Progress.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file:///\\Dfa15\si24$\Ad_Hoc_Requests_and_Presentations\CompletenessTimeliness2012Progress.xlsx" TargetMode="External"/><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oleObject" Target="file:///\\Dfa15\si24$\Ad_Hoc_Requests_and_Presentations\CompletenessTimeliness2012Progress.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800" b="1" i="0" u="none" strike="noStrike" baseline="0">
                <a:solidFill>
                  <a:srgbClr val="000000"/>
                </a:solidFill>
                <a:latin typeface="Calibri"/>
                <a:ea typeface="Calibri"/>
                <a:cs typeface="Calibri"/>
              </a:defRPr>
            </a:pPr>
            <a:r>
              <a:rPr lang="en-US" sz="1600" dirty="0">
                <a:latin typeface="+mj-lt"/>
              </a:rPr>
              <a:t>Partners-wide Performance in Completeness </a:t>
            </a:r>
            <a:r>
              <a:rPr lang="en-US" sz="1600" dirty="0" smtClean="0">
                <a:latin typeface="+mj-lt"/>
              </a:rPr>
              <a:t>and Timeliness of </a:t>
            </a:r>
            <a:r>
              <a:rPr lang="en-US" sz="1600" dirty="0">
                <a:latin typeface="+mj-lt"/>
              </a:rPr>
              <a:t>Discharge Documentation Over Time </a:t>
            </a:r>
            <a:r>
              <a:rPr lang="en-US" sz="1200" dirty="0">
                <a:latin typeface="+mj-lt"/>
              </a:rPr>
              <a:t>(Excludes MVH &amp; NCH)</a:t>
            </a:r>
            <a:endParaRPr lang="en-US" sz="1600" dirty="0">
              <a:latin typeface="+mj-lt"/>
            </a:endParaRPr>
          </a:p>
        </c:rich>
      </c:tx>
      <c:spPr>
        <a:noFill/>
        <a:ln w="25400">
          <a:noFill/>
        </a:ln>
      </c:spPr>
    </c:title>
    <c:plotArea>
      <c:layout>
        <c:manualLayout>
          <c:layoutTarget val="inner"/>
          <c:xMode val="edge"/>
          <c:yMode val="edge"/>
          <c:x val="9.5238227112932533E-2"/>
          <c:y val="0.20508921620760101"/>
          <c:w val="0.723524642752989"/>
          <c:h val="0.65644512900238505"/>
        </c:manualLayout>
      </c:layout>
      <c:lineChart>
        <c:grouping val="standard"/>
        <c:ser>
          <c:idx val="0"/>
          <c:order val="0"/>
          <c:tx>
            <c:strRef>
              <c:f>Sheet1!$A$26</c:f>
              <c:strCache>
                <c:ptCount val="1"/>
                <c:pt idx="0">
                  <c:v>Average Completeness Score Across Partners</c:v>
                </c:pt>
              </c:strCache>
            </c:strRef>
          </c:tx>
          <c:spPr>
            <a:ln>
              <a:solidFill>
                <a:srgbClr val="FF3300"/>
              </a:solidFill>
            </a:ln>
          </c:spPr>
          <c:marker>
            <c:spPr>
              <a:solidFill>
                <a:srgbClr val="FF3300"/>
              </a:solidFill>
              <a:ln>
                <a:solidFill>
                  <a:srgbClr val="FF3300"/>
                </a:solidFill>
              </a:ln>
            </c:spPr>
          </c:marker>
          <c:cat>
            <c:strRef>
              <c:f>Sheet1!$B$25:$P$25</c:f>
              <c:strCache>
                <c:ptCount val="15"/>
                <c:pt idx="0">
                  <c:v>Q4'05</c:v>
                </c:pt>
                <c:pt idx="1">
                  <c:v>Q1'06</c:v>
                </c:pt>
                <c:pt idx="2">
                  <c:v>Q4'06</c:v>
                </c:pt>
                <c:pt idx="3">
                  <c:v>Q1'07</c:v>
                </c:pt>
                <c:pt idx="4">
                  <c:v>Q4'07</c:v>
                </c:pt>
                <c:pt idx="5">
                  <c:v>Q1'08</c:v>
                </c:pt>
                <c:pt idx="6">
                  <c:v>Q4'08</c:v>
                </c:pt>
                <c:pt idx="7">
                  <c:v>Q1'09</c:v>
                </c:pt>
                <c:pt idx="8">
                  <c:v>Q4'09</c:v>
                </c:pt>
                <c:pt idx="9">
                  <c:v>Q1'10</c:v>
                </c:pt>
                <c:pt idx="10">
                  <c:v>Q4'10</c:v>
                </c:pt>
                <c:pt idx="11">
                  <c:v>Q1'11</c:v>
                </c:pt>
                <c:pt idx="12">
                  <c:v>Q4'11</c:v>
                </c:pt>
                <c:pt idx="13">
                  <c:v>Q1'12</c:v>
                </c:pt>
                <c:pt idx="14">
                  <c:v>Q4 '12</c:v>
                </c:pt>
              </c:strCache>
            </c:strRef>
          </c:cat>
          <c:val>
            <c:numRef>
              <c:f>Sheet1!$B$26:$P$26</c:f>
              <c:numCache>
                <c:formatCode>0.0</c:formatCode>
                <c:ptCount val="15"/>
                <c:pt idx="0">
                  <c:v>44.6</c:v>
                </c:pt>
                <c:pt idx="1">
                  <c:v>49.8</c:v>
                </c:pt>
                <c:pt idx="2">
                  <c:v>60.8</c:v>
                </c:pt>
                <c:pt idx="3">
                  <c:v>67.2</c:v>
                </c:pt>
                <c:pt idx="4">
                  <c:v>82.4</c:v>
                </c:pt>
                <c:pt idx="5">
                  <c:v>88.4</c:v>
                </c:pt>
                <c:pt idx="6">
                  <c:v>87</c:v>
                </c:pt>
                <c:pt idx="7">
                  <c:v>86</c:v>
                </c:pt>
                <c:pt idx="8">
                  <c:v>58.428571428571587</c:v>
                </c:pt>
                <c:pt idx="9">
                  <c:v>52.571428571428363</c:v>
                </c:pt>
                <c:pt idx="10">
                  <c:v>66.857142857142748</c:v>
                </c:pt>
                <c:pt idx="11">
                  <c:v>63.142857142857153</c:v>
                </c:pt>
                <c:pt idx="12">
                  <c:v>76.285714285714306</c:v>
                </c:pt>
                <c:pt idx="13" formatCode="General">
                  <c:v>63.290000000000013</c:v>
                </c:pt>
                <c:pt idx="14" formatCode="General">
                  <c:v>82.257000000000005</c:v>
                </c:pt>
              </c:numCache>
            </c:numRef>
          </c:val>
        </c:ser>
        <c:ser>
          <c:idx val="1"/>
          <c:order val="1"/>
          <c:tx>
            <c:strRef>
              <c:f>Sheet1!$A$27</c:f>
              <c:strCache>
                <c:ptCount val="1"/>
                <c:pt idx="0">
                  <c:v>Average Timeliness Score Across Partners</c:v>
                </c:pt>
              </c:strCache>
            </c:strRef>
          </c:tx>
          <c:cat>
            <c:strRef>
              <c:f>Sheet1!$B$25:$P$25</c:f>
              <c:strCache>
                <c:ptCount val="15"/>
                <c:pt idx="0">
                  <c:v>Q4'05</c:v>
                </c:pt>
                <c:pt idx="1">
                  <c:v>Q1'06</c:v>
                </c:pt>
                <c:pt idx="2">
                  <c:v>Q4'06</c:v>
                </c:pt>
                <c:pt idx="3">
                  <c:v>Q1'07</c:v>
                </c:pt>
                <c:pt idx="4">
                  <c:v>Q4'07</c:v>
                </c:pt>
                <c:pt idx="5">
                  <c:v>Q1'08</c:v>
                </c:pt>
                <c:pt idx="6">
                  <c:v>Q4'08</c:v>
                </c:pt>
                <c:pt idx="7">
                  <c:v>Q1'09</c:v>
                </c:pt>
                <c:pt idx="8">
                  <c:v>Q4'09</c:v>
                </c:pt>
                <c:pt idx="9">
                  <c:v>Q1'10</c:v>
                </c:pt>
                <c:pt idx="10">
                  <c:v>Q4'10</c:v>
                </c:pt>
                <c:pt idx="11">
                  <c:v>Q1'11</c:v>
                </c:pt>
                <c:pt idx="12">
                  <c:v>Q4'11</c:v>
                </c:pt>
                <c:pt idx="13">
                  <c:v>Q1'12</c:v>
                </c:pt>
                <c:pt idx="14">
                  <c:v>Q4 '12</c:v>
                </c:pt>
              </c:strCache>
            </c:strRef>
          </c:cat>
          <c:val>
            <c:numRef>
              <c:f>Sheet1!$B$27:$P$27</c:f>
              <c:numCache>
                <c:formatCode>General</c:formatCode>
                <c:ptCount val="15"/>
                <c:pt idx="8">
                  <c:v>79</c:v>
                </c:pt>
                <c:pt idx="9">
                  <c:v>77</c:v>
                </c:pt>
                <c:pt idx="10">
                  <c:v>75</c:v>
                </c:pt>
                <c:pt idx="11">
                  <c:v>84</c:v>
                </c:pt>
                <c:pt idx="12">
                  <c:v>91</c:v>
                </c:pt>
                <c:pt idx="13">
                  <c:v>83.5</c:v>
                </c:pt>
                <c:pt idx="14">
                  <c:v>92</c:v>
                </c:pt>
              </c:numCache>
            </c:numRef>
          </c:val>
        </c:ser>
        <c:marker val="1"/>
        <c:axId val="25310720"/>
        <c:axId val="25312640"/>
      </c:lineChart>
      <c:catAx>
        <c:axId val="25310720"/>
        <c:scaling>
          <c:orientation val="minMax"/>
        </c:scaling>
        <c:axPos val="b"/>
        <c:title>
          <c:tx>
            <c:rich>
              <a:bodyPr/>
              <a:lstStyle/>
              <a:p>
                <a:pPr>
                  <a:defRPr sz="1000" b="0" i="0" u="none" strike="noStrike" baseline="0">
                    <a:solidFill>
                      <a:srgbClr val="000000"/>
                    </a:solidFill>
                    <a:latin typeface="+mj-lt"/>
                    <a:ea typeface="Calibri"/>
                    <a:cs typeface="Calibri"/>
                  </a:defRPr>
                </a:pPr>
                <a:r>
                  <a:rPr lang="en-US" b="0">
                    <a:latin typeface="+mj-lt"/>
                  </a:rPr>
                  <a:t>Quarter and CY (Q4'05= Oct-Dec 2005)</a:t>
                </a:r>
              </a:p>
            </c:rich>
          </c:tx>
          <c:layout>
            <c:manualLayout>
              <c:xMode val="edge"/>
              <c:yMode val="edge"/>
              <c:x val="0.32939563311642311"/>
              <c:y val="0.94879847186660304"/>
            </c:manualLayout>
          </c:layout>
          <c:spPr>
            <a:noFill/>
            <a:ln w="25400">
              <a:noFill/>
            </a:ln>
          </c:spPr>
        </c:title>
        <c:numFmt formatCode="General" sourceLinked="1"/>
        <c:majorTickMark val="none"/>
        <c:tickLblPos val="nextTo"/>
        <c:crossAx val="25312640"/>
        <c:crosses val="autoZero"/>
        <c:auto val="1"/>
        <c:lblAlgn val="ctr"/>
        <c:lblOffset val="100"/>
      </c:catAx>
      <c:valAx>
        <c:axId val="25312640"/>
        <c:scaling>
          <c:orientation val="minMax"/>
        </c:scaling>
        <c:axPos val="l"/>
        <c:majorGridlines/>
        <c:title>
          <c:tx>
            <c:rich>
              <a:bodyPr/>
              <a:lstStyle/>
              <a:p>
                <a:pPr>
                  <a:defRPr sz="1050" b="0" i="0" u="none" strike="noStrike" baseline="0">
                    <a:solidFill>
                      <a:srgbClr val="000000"/>
                    </a:solidFill>
                    <a:latin typeface="+mj-lt"/>
                    <a:ea typeface="Calibri"/>
                    <a:cs typeface="Calibri"/>
                  </a:defRPr>
                </a:pPr>
                <a:r>
                  <a:rPr lang="en-US" sz="1050" b="0">
                    <a:latin typeface="+mj-lt"/>
                  </a:rPr>
                  <a:t>Percentage of Defect Free Discharge Packets Across Partners (%)</a:t>
                </a:r>
              </a:p>
            </c:rich>
          </c:tx>
          <c:spPr>
            <a:noFill/>
            <a:ln w="25400">
              <a:noFill/>
            </a:ln>
          </c:spPr>
        </c:title>
        <c:numFmt formatCode="0" sourceLinked="0"/>
        <c:tickLblPos val="nextTo"/>
        <c:crossAx val="25310720"/>
        <c:crosses val="autoZero"/>
        <c:crossBetween val="between"/>
      </c:valAx>
    </c:plotArea>
    <c:legend>
      <c:legendPos val="r"/>
      <c:layout>
        <c:manualLayout>
          <c:xMode val="edge"/>
          <c:yMode val="edge"/>
          <c:x val="0.86432029351646422"/>
          <c:y val="0.24719167178863496"/>
          <c:w val="0.12679083144150605"/>
          <c:h val="0.36142002875369611"/>
        </c:manualLayout>
      </c:layout>
      <c:txPr>
        <a:bodyPr/>
        <a:lstStyle/>
        <a:p>
          <a:pPr>
            <a:defRPr sz="900"/>
          </a:pPr>
          <a:endParaRPr lang="en-US"/>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sz="1200"/>
            </a:pPr>
            <a:r>
              <a:rPr lang="en-US" sz="1200"/>
              <a:t>Completeness of Discharge Documentation</a:t>
            </a:r>
          </a:p>
        </c:rich>
      </c:tx>
      <c:layout>
        <c:manualLayout>
          <c:xMode val="edge"/>
          <c:yMode val="edge"/>
          <c:x val="0.14742670029852101"/>
          <c:y val="2.3056550638357803E-2"/>
        </c:manualLayout>
      </c:layout>
    </c:title>
    <c:plotArea>
      <c:layout>
        <c:manualLayout>
          <c:layoutTarget val="inner"/>
          <c:xMode val="edge"/>
          <c:yMode val="edge"/>
          <c:x val="0.17279438274683812"/>
          <c:y val="0.16238988809142907"/>
          <c:w val="0.58156697587149042"/>
          <c:h val="0.65961940703883359"/>
        </c:manualLayout>
      </c:layout>
      <c:barChart>
        <c:barDir val="col"/>
        <c:grouping val="clustered"/>
        <c:ser>
          <c:idx val="0"/>
          <c:order val="0"/>
          <c:tx>
            <c:strRef>
              <c:f>Sheet1!$B$5</c:f>
              <c:strCache>
                <c:ptCount val="1"/>
                <c:pt idx="0">
                  <c:v>Baseline (Jan/Feb ’12)</c:v>
                </c:pt>
              </c:strCache>
            </c:strRef>
          </c:tx>
          <c:spPr>
            <a:solidFill>
              <a:srgbClr val="3366FF"/>
            </a:solidFill>
          </c:spPr>
          <c:cat>
            <c:strRef>
              <c:f>Sheet1!$A$6:$A$12</c:f>
              <c:strCache>
                <c:ptCount val="7"/>
                <c:pt idx="0">
                  <c:v>BWFH </c:v>
                </c:pt>
                <c:pt idx="1">
                  <c:v>BWH </c:v>
                </c:pt>
                <c:pt idx="2">
                  <c:v>EH </c:v>
                </c:pt>
                <c:pt idx="3">
                  <c:v>HHS </c:v>
                </c:pt>
                <c:pt idx="4">
                  <c:v>MGH </c:v>
                </c:pt>
                <c:pt idx="5">
                  <c:v>NSMC </c:v>
                </c:pt>
                <c:pt idx="6">
                  <c:v>NWH </c:v>
                </c:pt>
              </c:strCache>
            </c:strRef>
          </c:cat>
          <c:val>
            <c:numRef>
              <c:f>Sheet1!$B$6:$B$12</c:f>
              <c:numCache>
                <c:formatCode>0.00%</c:formatCode>
                <c:ptCount val="7"/>
                <c:pt idx="0">
                  <c:v>0.59</c:v>
                </c:pt>
                <c:pt idx="1">
                  <c:v>0.81</c:v>
                </c:pt>
                <c:pt idx="2">
                  <c:v>0.62000000000000222</c:v>
                </c:pt>
                <c:pt idx="3">
                  <c:v>0.39000000000000112</c:v>
                </c:pt>
                <c:pt idx="4">
                  <c:v>0.61000000000000121</c:v>
                </c:pt>
                <c:pt idx="5">
                  <c:v>0.72000000000000119</c:v>
                </c:pt>
                <c:pt idx="6">
                  <c:v>0.69000000000000117</c:v>
                </c:pt>
              </c:numCache>
            </c:numRef>
          </c:val>
        </c:ser>
        <c:ser>
          <c:idx val="1"/>
          <c:order val="1"/>
          <c:tx>
            <c:strRef>
              <c:f>Sheet1!$C$5</c:f>
              <c:strCache>
                <c:ptCount val="1"/>
                <c:pt idx="0">
                  <c:v>Performance (Oct/Nov ‘12)</c:v>
                </c:pt>
              </c:strCache>
            </c:strRef>
          </c:tx>
          <c:spPr>
            <a:solidFill>
              <a:srgbClr val="92D050"/>
            </a:solidFill>
          </c:spPr>
          <c:cat>
            <c:strRef>
              <c:f>Sheet1!$A$6:$A$12</c:f>
              <c:strCache>
                <c:ptCount val="7"/>
                <c:pt idx="0">
                  <c:v>BWFH </c:v>
                </c:pt>
                <c:pt idx="1">
                  <c:v>BWH </c:v>
                </c:pt>
                <c:pt idx="2">
                  <c:v>EH </c:v>
                </c:pt>
                <c:pt idx="3">
                  <c:v>HHS </c:v>
                </c:pt>
                <c:pt idx="4">
                  <c:v>MGH </c:v>
                </c:pt>
                <c:pt idx="5">
                  <c:v>NSMC </c:v>
                </c:pt>
                <c:pt idx="6">
                  <c:v>NWH </c:v>
                </c:pt>
              </c:strCache>
            </c:strRef>
          </c:cat>
          <c:val>
            <c:numRef>
              <c:f>Sheet1!$C$6:$C$12</c:f>
              <c:numCache>
                <c:formatCode>0.00%</c:formatCode>
                <c:ptCount val="7"/>
                <c:pt idx="0">
                  <c:v>0.8</c:v>
                </c:pt>
                <c:pt idx="1">
                  <c:v>0.92</c:v>
                </c:pt>
                <c:pt idx="2">
                  <c:v>0.84000000000000119</c:v>
                </c:pt>
                <c:pt idx="3">
                  <c:v>0.76000000000000223</c:v>
                </c:pt>
                <c:pt idx="4">
                  <c:v>0.76000000000000223</c:v>
                </c:pt>
                <c:pt idx="5">
                  <c:v>0.80800000000000005</c:v>
                </c:pt>
                <c:pt idx="6">
                  <c:v>0.87000000000000222</c:v>
                </c:pt>
              </c:numCache>
            </c:numRef>
          </c:val>
        </c:ser>
        <c:axId val="25355008"/>
        <c:axId val="25357312"/>
      </c:barChart>
      <c:lineChart>
        <c:grouping val="standard"/>
        <c:ser>
          <c:idx val="2"/>
          <c:order val="2"/>
          <c:tx>
            <c:strRef>
              <c:f>Sheet1!$D$5</c:f>
              <c:strCache>
                <c:ptCount val="1"/>
                <c:pt idx="0">
                  <c:v>Partners Avg. Baseline</c:v>
                </c:pt>
              </c:strCache>
            </c:strRef>
          </c:tx>
          <c:spPr>
            <a:ln>
              <a:solidFill>
                <a:srgbClr val="3366FF"/>
              </a:solidFill>
            </a:ln>
          </c:spPr>
          <c:marker>
            <c:spPr>
              <a:solidFill>
                <a:srgbClr val="3366FF"/>
              </a:solidFill>
              <a:ln>
                <a:solidFill>
                  <a:srgbClr val="3366FF"/>
                </a:solidFill>
              </a:ln>
            </c:spPr>
          </c:marker>
          <c:cat>
            <c:strRef>
              <c:f>Sheet1!$A$6:$A$12</c:f>
              <c:strCache>
                <c:ptCount val="7"/>
                <c:pt idx="0">
                  <c:v>BWFH </c:v>
                </c:pt>
                <c:pt idx="1">
                  <c:v>BWH </c:v>
                </c:pt>
                <c:pt idx="2">
                  <c:v>EH </c:v>
                </c:pt>
                <c:pt idx="3">
                  <c:v>HHS </c:v>
                </c:pt>
                <c:pt idx="4">
                  <c:v>MGH </c:v>
                </c:pt>
                <c:pt idx="5">
                  <c:v>NSMC </c:v>
                </c:pt>
                <c:pt idx="6">
                  <c:v>NWH </c:v>
                </c:pt>
              </c:strCache>
            </c:strRef>
          </c:cat>
          <c:val>
            <c:numRef>
              <c:f>Sheet1!$D$6:$D$12</c:f>
              <c:numCache>
                <c:formatCode>0.00%</c:formatCode>
                <c:ptCount val="7"/>
                <c:pt idx="0">
                  <c:v>0.63290000000000224</c:v>
                </c:pt>
                <c:pt idx="1">
                  <c:v>0.63290000000000224</c:v>
                </c:pt>
                <c:pt idx="2">
                  <c:v>0.63290000000000224</c:v>
                </c:pt>
                <c:pt idx="3">
                  <c:v>0.63290000000000224</c:v>
                </c:pt>
                <c:pt idx="4">
                  <c:v>0.63290000000000224</c:v>
                </c:pt>
                <c:pt idx="5">
                  <c:v>0.63290000000000224</c:v>
                </c:pt>
                <c:pt idx="6">
                  <c:v>0.63290000000000224</c:v>
                </c:pt>
              </c:numCache>
            </c:numRef>
          </c:val>
        </c:ser>
        <c:ser>
          <c:idx val="3"/>
          <c:order val="3"/>
          <c:tx>
            <c:strRef>
              <c:f>Sheet1!$E$5</c:f>
              <c:strCache>
                <c:ptCount val="1"/>
                <c:pt idx="0">
                  <c:v>Partners Avg. Performance</c:v>
                </c:pt>
              </c:strCache>
            </c:strRef>
          </c:tx>
          <c:spPr>
            <a:ln>
              <a:solidFill>
                <a:srgbClr val="92D050"/>
              </a:solidFill>
            </a:ln>
          </c:spPr>
          <c:marker>
            <c:spPr>
              <a:solidFill>
                <a:srgbClr val="92D050"/>
              </a:solidFill>
            </c:spPr>
          </c:marker>
          <c:cat>
            <c:strRef>
              <c:f>Sheet1!$A$6:$A$12</c:f>
              <c:strCache>
                <c:ptCount val="7"/>
                <c:pt idx="0">
                  <c:v>BWFH </c:v>
                </c:pt>
                <c:pt idx="1">
                  <c:v>BWH </c:v>
                </c:pt>
                <c:pt idx="2">
                  <c:v>EH </c:v>
                </c:pt>
                <c:pt idx="3">
                  <c:v>HHS </c:v>
                </c:pt>
                <c:pt idx="4">
                  <c:v>MGH </c:v>
                </c:pt>
                <c:pt idx="5">
                  <c:v>NSMC </c:v>
                </c:pt>
                <c:pt idx="6">
                  <c:v>NWH </c:v>
                </c:pt>
              </c:strCache>
            </c:strRef>
          </c:cat>
          <c:val>
            <c:numRef>
              <c:f>Sheet1!$E$6:$E$12</c:f>
              <c:numCache>
                <c:formatCode>0.00%</c:formatCode>
                <c:ptCount val="7"/>
                <c:pt idx="0">
                  <c:v>0.82260000000000222</c:v>
                </c:pt>
                <c:pt idx="1">
                  <c:v>0.82260000000000222</c:v>
                </c:pt>
                <c:pt idx="2">
                  <c:v>0.82260000000000222</c:v>
                </c:pt>
                <c:pt idx="3">
                  <c:v>0.82260000000000222</c:v>
                </c:pt>
                <c:pt idx="4">
                  <c:v>0.82260000000000222</c:v>
                </c:pt>
                <c:pt idx="5">
                  <c:v>0.82260000000000222</c:v>
                </c:pt>
                <c:pt idx="6">
                  <c:v>0.82260000000000222</c:v>
                </c:pt>
              </c:numCache>
            </c:numRef>
          </c:val>
        </c:ser>
        <c:marker val="1"/>
        <c:axId val="25355008"/>
        <c:axId val="25357312"/>
      </c:lineChart>
      <c:catAx>
        <c:axId val="25355008"/>
        <c:scaling>
          <c:orientation val="minMax"/>
        </c:scaling>
        <c:axPos val="b"/>
        <c:title>
          <c:tx>
            <c:rich>
              <a:bodyPr/>
              <a:lstStyle/>
              <a:p>
                <a:pPr>
                  <a:defRPr/>
                </a:pPr>
                <a:r>
                  <a:rPr lang="en-US" dirty="0" smtClean="0"/>
                  <a:t>Site</a:t>
                </a:r>
                <a:endParaRPr lang="en-US" dirty="0"/>
              </a:p>
            </c:rich>
          </c:tx>
          <c:layout>
            <c:manualLayout>
              <c:xMode val="edge"/>
              <c:yMode val="edge"/>
              <c:x val="0.41572414551176701"/>
              <c:y val="0.91391446491736861"/>
            </c:manualLayout>
          </c:layout>
        </c:title>
        <c:majorTickMark val="none"/>
        <c:tickLblPos val="nextTo"/>
        <c:crossAx val="25357312"/>
        <c:crosses val="autoZero"/>
        <c:auto val="1"/>
        <c:lblAlgn val="ctr"/>
        <c:lblOffset val="100"/>
      </c:catAx>
      <c:valAx>
        <c:axId val="25357312"/>
        <c:scaling>
          <c:orientation val="minMax"/>
        </c:scaling>
        <c:axPos val="l"/>
        <c:title>
          <c:tx>
            <c:rich>
              <a:bodyPr/>
              <a:lstStyle/>
              <a:p>
                <a:pPr>
                  <a:defRPr/>
                </a:pPr>
                <a:r>
                  <a:rPr lang="en-US"/>
                  <a:t>% Cases</a:t>
                </a:r>
                <a:r>
                  <a:rPr lang="en-US" baseline="0"/>
                  <a:t> with "Complete" D/c Documentation</a:t>
                </a:r>
                <a:endParaRPr lang="en-US"/>
              </a:p>
            </c:rich>
          </c:tx>
          <c:layout>
            <c:manualLayout>
              <c:xMode val="edge"/>
              <c:yMode val="edge"/>
              <c:x val="5.2480900258189524E-3"/>
              <c:y val="0.20389180050964101"/>
            </c:manualLayout>
          </c:layout>
        </c:title>
        <c:numFmt formatCode="0%" sourceLinked="0"/>
        <c:tickLblPos val="nextTo"/>
        <c:crossAx val="25355008"/>
        <c:crosses val="autoZero"/>
        <c:crossBetween val="between"/>
        <c:majorUnit val="0.2"/>
      </c:valAx>
    </c:plotArea>
    <c:legend>
      <c:legendPos val="r"/>
      <c:layout>
        <c:manualLayout>
          <c:xMode val="edge"/>
          <c:yMode val="edge"/>
          <c:x val="0.7776425501449522"/>
          <c:y val="0.21288051114822801"/>
          <c:w val="0.19877777328445395"/>
          <c:h val="0.516592168403192"/>
        </c:manualLayout>
      </c:layout>
      <c:txPr>
        <a:bodyPr/>
        <a:lstStyle/>
        <a:p>
          <a:pPr>
            <a:defRPr sz="800"/>
          </a:pPr>
          <a:endParaRPr lang="en-US"/>
        </a:p>
      </c:txPr>
    </c:legend>
    <c:plotVisOnly val="1"/>
    <c:dispBlanksAs val="gap"/>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a:pPr>
            <a:r>
              <a:rPr lang="en-US" sz="1200" dirty="0"/>
              <a:t>Timeliness</a:t>
            </a:r>
            <a:r>
              <a:rPr lang="en-US" sz="1200" baseline="0" dirty="0"/>
              <a:t> of Discharge Documentation</a:t>
            </a:r>
            <a:endParaRPr lang="en-US" sz="1200" dirty="0"/>
          </a:p>
        </c:rich>
      </c:tx>
      <c:layout>
        <c:manualLayout>
          <c:xMode val="edge"/>
          <c:yMode val="edge"/>
          <c:x val="0.18847749716403311"/>
          <c:y val="7.7586206896552032E-2"/>
        </c:manualLayout>
      </c:layout>
    </c:title>
    <c:plotArea>
      <c:layout>
        <c:manualLayout>
          <c:layoutTarget val="inner"/>
          <c:xMode val="edge"/>
          <c:yMode val="edge"/>
          <c:x val="0.2613273716278473"/>
          <c:y val="0.22681475699158296"/>
          <c:w val="0.64403463274616624"/>
          <c:h val="0.58134774640238884"/>
        </c:manualLayout>
      </c:layout>
      <c:barChart>
        <c:barDir val="col"/>
        <c:grouping val="clustered"/>
        <c:ser>
          <c:idx val="0"/>
          <c:order val="0"/>
          <c:tx>
            <c:strRef>
              <c:f>Sheet1!$H$5</c:f>
              <c:strCache>
                <c:ptCount val="1"/>
                <c:pt idx="0">
                  <c:v>Baseline(Jan/  Feb ’12)</c:v>
                </c:pt>
              </c:strCache>
            </c:strRef>
          </c:tx>
          <c:spPr>
            <a:solidFill>
              <a:srgbClr val="3366FF"/>
            </a:solidFill>
          </c:spPr>
          <c:cat>
            <c:strRef>
              <c:f>Sheet1!$G$6:$G$12</c:f>
              <c:strCache>
                <c:ptCount val="7"/>
                <c:pt idx="0">
                  <c:v>BWFH </c:v>
                </c:pt>
                <c:pt idx="1">
                  <c:v>BWH </c:v>
                </c:pt>
                <c:pt idx="2">
                  <c:v>EH </c:v>
                </c:pt>
                <c:pt idx="3">
                  <c:v>HHS </c:v>
                </c:pt>
                <c:pt idx="4">
                  <c:v>MGH </c:v>
                </c:pt>
                <c:pt idx="5">
                  <c:v>NSMC </c:v>
                </c:pt>
                <c:pt idx="6">
                  <c:v>NWH </c:v>
                </c:pt>
              </c:strCache>
            </c:strRef>
          </c:cat>
          <c:val>
            <c:numRef>
              <c:f>Sheet1!$H$6:$H$12</c:f>
              <c:numCache>
                <c:formatCode>0.00%</c:formatCode>
                <c:ptCount val="7"/>
                <c:pt idx="0">
                  <c:v>0.96000000000000119</c:v>
                </c:pt>
                <c:pt idx="1">
                  <c:v>0.98</c:v>
                </c:pt>
                <c:pt idx="2">
                  <c:v>0.8500000000000012</c:v>
                </c:pt>
                <c:pt idx="3">
                  <c:v>0.82000000000000117</c:v>
                </c:pt>
                <c:pt idx="4">
                  <c:v>0.70500000000000118</c:v>
                </c:pt>
                <c:pt idx="5">
                  <c:v>0.88</c:v>
                </c:pt>
                <c:pt idx="6">
                  <c:v>0.65000000000000224</c:v>
                </c:pt>
              </c:numCache>
            </c:numRef>
          </c:val>
        </c:ser>
        <c:ser>
          <c:idx val="1"/>
          <c:order val="1"/>
          <c:tx>
            <c:strRef>
              <c:f>Sheet1!$I$5</c:f>
              <c:strCache>
                <c:ptCount val="1"/>
                <c:pt idx="0">
                  <c:v>Performance (Oct/Nov ‘12)</c:v>
                </c:pt>
              </c:strCache>
            </c:strRef>
          </c:tx>
          <c:spPr>
            <a:solidFill>
              <a:srgbClr val="92D050"/>
            </a:solidFill>
          </c:spPr>
          <c:cat>
            <c:strRef>
              <c:f>Sheet1!$G$6:$G$12</c:f>
              <c:strCache>
                <c:ptCount val="7"/>
                <c:pt idx="0">
                  <c:v>BWFH </c:v>
                </c:pt>
                <c:pt idx="1">
                  <c:v>BWH </c:v>
                </c:pt>
                <c:pt idx="2">
                  <c:v>EH </c:v>
                </c:pt>
                <c:pt idx="3">
                  <c:v>HHS </c:v>
                </c:pt>
                <c:pt idx="4">
                  <c:v>MGH </c:v>
                </c:pt>
                <c:pt idx="5">
                  <c:v>NSMC </c:v>
                </c:pt>
                <c:pt idx="6">
                  <c:v>NWH </c:v>
                </c:pt>
              </c:strCache>
            </c:strRef>
          </c:cat>
          <c:val>
            <c:numRef>
              <c:f>Sheet1!$I$6:$I$12</c:f>
              <c:numCache>
                <c:formatCode>0.00%</c:formatCode>
                <c:ptCount val="7"/>
                <c:pt idx="0">
                  <c:v>0.96000000000000119</c:v>
                </c:pt>
                <c:pt idx="1">
                  <c:v>0.99</c:v>
                </c:pt>
                <c:pt idx="2">
                  <c:v>0.96000000000000119</c:v>
                </c:pt>
                <c:pt idx="3">
                  <c:v>0.9</c:v>
                </c:pt>
                <c:pt idx="4">
                  <c:v>0.82800000000000118</c:v>
                </c:pt>
                <c:pt idx="5">
                  <c:v>0.90900000000000003</c:v>
                </c:pt>
                <c:pt idx="6">
                  <c:v>0.91</c:v>
                </c:pt>
              </c:numCache>
            </c:numRef>
          </c:val>
        </c:ser>
        <c:axId val="25375488"/>
        <c:axId val="25377792"/>
      </c:barChart>
      <c:lineChart>
        <c:grouping val="standard"/>
        <c:ser>
          <c:idx val="2"/>
          <c:order val="2"/>
          <c:tx>
            <c:strRef>
              <c:f>Sheet1!$J$5</c:f>
              <c:strCache>
                <c:ptCount val="1"/>
                <c:pt idx="0">
                  <c:v>Partners Average Baseline</c:v>
                </c:pt>
              </c:strCache>
            </c:strRef>
          </c:tx>
          <c:spPr>
            <a:ln>
              <a:solidFill>
                <a:srgbClr val="3366FF"/>
              </a:solidFill>
            </a:ln>
          </c:spPr>
          <c:marker>
            <c:spPr>
              <a:solidFill>
                <a:srgbClr val="3366FF"/>
              </a:solidFill>
            </c:spPr>
          </c:marker>
          <c:cat>
            <c:strRef>
              <c:f>Sheet1!$G$6:$G$12</c:f>
              <c:strCache>
                <c:ptCount val="7"/>
                <c:pt idx="0">
                  <c:v>BWFH </c:v>
                </c:pt>
                <c:pt idx="1">
                  <c:v>BWH </c:v>
                </c:pt>
                <c:pt idx="2">
                  <c:v>EH </c:v>
                </c:pt>
                <c:pt idx="3">
                  <c:v>HHS </c:v>
                </c:pt>
                <c:pt idx="4">
                  <c:v>MGH </c:v>
                </c:pt>
                <c:pt idx="5">
                  <c:v>NSMC </c:v>
                </c:pt>
                <c:pt idx="6">
                  <c:v>NWH </c:v>
                </c:pt>
              </c:strCache>
            </c:strRef>
          </c:cat>
          <c:val>
            <c:numRef>
              <c:f>Sheet1!$J$6:$J$12</c:f>
              <c:numCache>
                <c:formatCode>0.00%</c:formatCode>
                <c:ptCount val="7"/>
                <c:pt idx="0">
                  <c:v>0.83500000000000119</c:v>
                </c:pt>
                <c:pt idx="1">
                  <c:v>0.83500000000000119</c:v>
                </c:pt>
                <c:pt idx="2">
                  <c:v>0.83500000000000119</c:v>
                </c:pt>
                <c:pt idx="3">
                  <c:v>0.83500000000000119</c:v>
                </c:pt>
                <c:pt idx="4">
                  <c:v>0.83500000000000119</c:v>
                </c:pt>
                <c:pt idx="5">
                  <c:v>0.83500000000000119</c:v>
                </c:pt>
                <c:pt idx="6">
                  <c:v>0.83500000000000119</c:v>
                </c:pt>
              </c:numCache>
            </c:numRef>
          </c:val>
        </c:ser>
        <c:ser>
          <c:idx val="3"/>
          <c:order val="3"/>
          <c:tx>
            <c:strRef>
              <c:f>Sheet1!$K$5</c:f>
              <c:strCache>
                <c:ptCount val="1"/>
                <c:pt idx="0">
                  <c:v>Partners Average Performance</c:v>
                </c:pt>
              </c:strCache>
            </c:strRef>
          </c:tx>
          <c:spPr>
            <a:ln>
              <a:solidFill>
                <a:srgbClr val="92D050"/>
              </a:solidFill>
            </a:ln>
          </c:spPr>
          <c:marker>
            <c:spPr>
              <a:solidFill>
                <a:srgbClr val="92D050"/>
              </a:solidFill>
            </c:spPr>
          </c:marker>
          <c:cat>
            <c:strRef>
              <c:f>Sheet1!$G$6:$G$12</c:f>
              <c:strCache>
                <c:ptCount val="7"/>
                <c:pt idx="0">
                  <c:v>BWFH </c:v>
                </c:pt>
                <c:pt idx="1">
                  <c:v>BWH </c:v>
                </c:pt>
                <c:pt idx="2">
                  <c:v>EH </c:v>
                </c:pt>
                <c:pt idx="3">
                  <c:v>HHS </c:v>
                </c:pt>
                <c:pt idx="4">
                  <c:v>MGH </c:v>
                </c:pt>
                <c:pt idx="5">
                  <c:v>NSMC </c:v>
                </c:pt>
                <c:pt idx="6">
                  <c:v>NWH </c:v>
                </c:pt>
              </c:strCache>
            </c:strRef>
          </c:cat>
          <c:val>
            <c:numRef>
              <c:f>Sheet1!$K$6:$K$12</c:f>
              <c:numCache>
                <c:formatCode>0.00%</c:formatCode>
                <c:ptCount val="7"/>
                <c:pt idx="0">
                  <c:v>0.92270000000000119</c:v>
                </c:pt>
                <c:pt idx="1">
                  <c:v>0.92270000000000119</c:v>
                </c:pt>
                <c:pt idx="2">
                  <c:v>0.92270000000000119</c:v>
                </c:pt>
                <c:pt idx="3">
                  <c:v>0.92270000000000119</c:v>
                </c:pt>
                <c:pt idx="4">
                  <c:v>0.92270000000000119</c:v>
                </c:pt>
                <c:pt idx="5">
                  <c:v>0.92270000000000119</c:v>
                </c:pt>
                <c:pt idx="6">
                  <c:v>0.92270000000000119</c:v>
                </c:pt>
              </c:numCache>
            </c:numRef>
          </c:val>
        </c:ser>
        <c:marker val="1"/>
        <c:axId val="25375488"/>
        <c:axId val="25377792"/>
      </c:lineChart>
      <c:catAx>
        <c:axId val="25375488"/>
        <c:scaling>
          <c:orientation val="minMax"/>
        </c:scaling>
        <c:axPos val="b"/>
        <c:title>
          <c:tx>
            <c:rich>
              <a:bodyPr/>
              <a:lstStyle/>
              <a:p>
                <a:pPr>
                  <a:defRPr/>
                </a:pPr>
                <a:r>
                  <a:rPr lang="en-US" dirty="0" smtClean="0"/>
                  <a:t>Site</a:t>
                </a:r>
                <a:endParaRPr lang="en-US" dirty="0"/>
              </a:p>
            </c:rich>
          </c:tx>
        </c:title>
        <c:majorTickMark val="none"/>
        <c:tickLblPos val="nextTo"/>
        <c:crossAx val="25377792"/>
        <c:crosses val="autoZero"/>
        <c:auto val="1"/>
        <c:lblAlgn val="ctr"/>
        <c:lblOffset val="100"/>
      </c:catAx>
      <c:valAx>
        <c:axId val="25377792"/>
        <c:scaling>
          <c:orientation val="minMax"/>
          <c:max val="1"/>
        </c:scaling>
        <c:axPos val="l"/>
        <c:majorGridlines>
          <c:spPr>
            <a:ln>
              <a:solidFill>
                <a:schemeClr val="bg1"/>
              </a:solidFill>
            </a:ln>
          </c:spPr>
        </c:majorGridlines>
        <c:title>
          <c:tx>
            <c:rich>
              <a:bodyPr/>
              <a:lstStyle/>
              <a:p>
                <a:pPr>
                  <a:defRPr/>
                </a:pPr>
                <a:r>
                  <a:rPr lang="en-US"/>
                  <a:t>% Cases with "Timely" D/c Documentation</a:t>
                </a:r>
              </a:p>
            </c:rich>
          </c:tx>
          <c:layout>
            <c:manualLayout>
              <c:xMode val="edge"/>
              <c:yMode val="edge"/>
              <c:x val="6.0535281198304508E-2"/>
              <c:y val="0.28715958457779001"/>
            </c:manualLayout>
          </c:layout>
        </c:title>
        <c:numFmt formatCode="0%" sourceLinked="0"/>
        <c:tickLblPos val="nextTo"/>
        <c:crossAx val="25375488"/>
        <c:crosses val="autoZero"/>
        <c:crossBetween val="between"/>
        <c:majorUnit val="0.2"/>
      </c:valAx>
      <c:spPr>
        <a:ln>
          <a:noFill/>
        </a:ln>
      </c:spPr>
    </c:plotArea>
    <c:plotVisOnly val="1"/>
    <c:dispBlanksAs val="gap"/>
  </c:chart>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0.10618976041429702"/>
          <c:y val="1.9759450171821302E-2"/>
          <c:w val="0.87625483153858963"/>
          <c:h val="0.9243986254295542"/>
        </c:manualLayout>
      </c:layout>
      <c:scatterChart>
        <c:scatterStyle val="lineMarker"/>
        <c:ser>
          <c:idx val="0"/>
          <c:order val="0"/>
          <c:spPr>
            <a:ln w="28575">
              <a:noFill/>
            </a:ln>
          </c:spPr>
          <c:marker>
            <c:spPr>
              <a:solidFill>
                <a:schemeClr val="tx1"/>
              </a:solidFill>
              <a:ln w="41275"/>
            </c:spPr>
          </c:marker>
          <c:dPt>
            <c:idx val="0"/>
            <c:marker>
              <c:spPr>
                <a:solidFill>
                  <a:srgbClr val="CC0000"/>
                </a:solidFill>
                <a:ln w="41275">
                  <a:solidFill>
                    <a:srgbClr val="CC0000"/>
                  </a:solidFill>
                </a:ln>
              </c:spPr>
            </c:marker>
            <c:spPr>
              <a:ln w="28575">
                <a:solidFill>
                  <a:schemeClr val="accent2">
                    <a:lumMod val="75000"/>
                  </a:schemeClr>
                </a:solidFill>
              </a:ln>
            </c:spPr>
          </c:dPt>
          <c:dPt>
            <c:idx val="1"/>
            <c:marker>
              <c:symbol val="diamond"/>
              <c:size val="7"/>
              <c:spPr>
                <a:solidFill>
                  <a:srgbClr val="006600"/>
                </a:solidFill>
                <a:ln w="41275">
                  <a:solidFill>
                    <a:srgbClr val="006600"/>
                  </a:solidFill>
                </a:ln>
              </c:spPr>
            </c:marker>
            <c:spPr>
              <a:ln w="28575">
                <a:solidFill>
                  <a:schemeClr val="accent2">
                    <a:lumMod val="75000"/>
                  </a:schemeClr>
                </a:solidFill>
              </a:ln>
            </c:spPr>
          </c:dPt>
          <c:dPt>
            <c:idx val="2"/>
            <c:marker>
              <c:spPr>
                <a:solidFill>
                  <a:srgbClr val="CC0000"/>
                </a:solidFill>
                <a:ln w="41275">
                  <a:solidFill>
                    <a:srgbClr val="CC0000"/>
                  </a:solidFill>
                </a:ln>
              </c:spPr>
            </c:marker>
          </c:dPt>
          <c:dPt>
            <c:idx val="3"/>
            <c:marker>
              <c:spPr>
                <a:solidFill>
                  <a:srgbClr val="006600"/>
                </a:solidFill>
                <a:ln w="41275">
                  <a:solidFill>
                    <a:srgbClr val="006600"/>
                  </a:solidFill>
                </a:ln>
              </c:spPr>
            </c:marker>
            <c:spPr>
              <a:ln w="28575">
                <a:solidFill>
                  <a:schemeClr val="accent2">
                    <a:lumMod val="75000"/>
                  </a:schemeClr>
                </a:solidFill>
              </a:ln>
            </c:spPr>
          </c:dPt>
          <c:dPt>
            <c:idx val="4"/>
            <c:marker>
              <c:spPr>
                <a:solidFill>
                  <a:srgbClr val="CC0000"/>
                </a:solidFill>
                <a:ln w="41275">
                  <a:solidFill>
                    <a:srgbClr val="CC0000"/>
                  </a:solidFill>
                </a:ln>
              </c:spPr>
            </c:marker>
          </c:dPt>
          <c:dPt>
            <c:idx val="5"/>
            <c:marker>
              <c:spPr>
                <a:solidFill>
                  <a:srgbClr val="006600"/>
                </a:solidFill>
                <a:ln w="41275">
                  <a:solidFill>
                    <a:srgbClr val="006600"/>
                  </a:solidFill>
                </a:ln>
              </c:spPr>
            </c:marker>
            <c:spPr>
              <a:ln w="28575">
                <a:solidFill>
                  <a:schemeClr val="accent2">
                    <a:lumMod val="75000"/>
                  </a:schemeClr>
                </a:solidFill>
              </a:ln>
            </c:spPr>
          </c:dPt>
          <c:dPt>
            <c:idx val="6"/>
            <c:marker>
              <c:spPr>
                <a:solidFill>
                  <a:srgbClr val="CC0000"/>
                </a:solidFill>
                <a:ln w="41275">
                  <a:solidFill>
                    <a:srgbClr val="CC0000"/>
                  </a:solidFill>
                </a:ln>
              </c:spPr>
            </c:marker>
          </c:dPt>
          <c:dPt>
            <c:idx val="7"/>
            <c:marker>
              <c:spPr>
                <a:solidFill>
                  <a:srgbClr val="006600"/>
                </a:solidFill>
                <a:ln w="41275">
                  <a:solidFill>
                    <a:srgbClr val="006600"/>
                  </a:solidFill>
                </a:ln>
              </c:spPr>
            </c:marker>
            <c:spPr>
              <a:ln w="28575">
                <a:solidFill>
                  <a:srgbClr val="333399">
                    <a:lumMod val="75000"/>
                  </a:srgbClr>
                </a:solidFill>
              </a:ln>
            </c:spPr>
          </c:dPt>
          <c:dPt>
            <c:idx val="8"/>
            <c:marker>
              <c:spPr>
                <a:solidFill>
                  <a:srgbClr val="CC0000"/>
                </a:solidFill>
                <a:ln w="41275">
                  <a:solidFill>
                    <a:srgbClr val="CC0000"/>
                  </a:solidFill>
                </a:ln>
              </c:spPr>
            </c:marker>
          </c:dPt>
          <c:dPt>
            <c:idx val="9"/>
            <c:marker>
              <c:spPr>
                <a:solidFill>
                  <a:srgbClr val="006600"/>
                </a:solidFill>
                <a:ln w="41275">
                  <a:solidFill>
                    <a:srgbClr val="006600"/>
                  </a:solidFill>
                </a:ln>
              </c:spPr>
            </c:marker>
            <c:spPr>
              <a:ln w="28575">
                <a:solidFill>
                  <a:schemeClr val="accent2">
                    <a:lumMod val="75000"/>
                  </a:schemeClr>
                </a:solidFill>
              </a:ln>
            </c:spPr>
          </c:dPt>
          <c:dPt>
            <c:idx val="10"/>
            <c:marker>
              <c:spPr>
                <a:solidFill>
                  <a:srgbClr val="CC0000"/>
                </a:solidFill>
                <a:ln w="41275">
                  <a:solidFill>
                    <a:srgbClr val="CC0000"/>
                  </a:solidFill>
                </a:ln>
              </c:spPr>
            </c:marker>
          </c:dPt>
          <c:dPt>
            <c:idx val="11"/>
            <c:marker>
              <c:spPr>
                <a:solidFill>
                  <a:srgbClr val="006600"/>
                </a:solidFill>
                <a:ln w="41275">
                  <a:solidFill>
                    <a:srgbClr val="006600"/>
                  </a:solidFill>
                </a:ln>
              </c:spPr>
            </c:marker>
            <c:spPr>
              <a:ln w="28575">
                <a:solidFill>
                  <a:srgbClr val="000066"/>
                </a:solidFill>
              </a:ln>
            </c:spPr>
          </c:dPt>
          <c:dPt>
            <c:idx val="12"/>
            <c:marker>
              <c:spPr>
                <a:solidFill>
                  <a:srgbClr val="CC0000"/>
                </a:solidFill>
                <a:ln w="41275">
                  <a:solidFill>
                    <a:srgbClr val="CC0000"/>
                  </a:solidFill>
                </a:ln>
              </c:spPr>
            </c:marker>
          </c:dPt>
          <c:dPt>
            <c:idx val="13"/>
            <c:marker>
              <c:spPr>
                <a:solidFill>
                  <a:srgbClr val="006600"/>
                </a:solidFill>
                <a:ln w="41275">
                  <a:solidFill>
                    <a:srgbClr val="006600"/>
                  </a:solidFill>
                </a:ln>
              </c:spPr>
            </c:marker>
            <c:spPr>
              <a:ln w="28575">
                <a:solidFill>
                  <a:schemeClr val="accent2">
                    <a:lumMod val="75000"/>
                  </a:schemeClr>
                </a:solidFill>
              </a:ln>
            </c:spPr>
          </c:dPt>
          <c:dPt>
            <c:idx val="14"/>
            <c:marker>
              <c:spPr>
                <a:solidFill>
                  <a:srgbClr val="CC0000"/>
                </a:solidFill>
                <a:ln w="41275">
                  <a:solidFill>
                    <a:srgbClr val="CC0000"/>
                  </a:solidFill>
                </a:ln>
              </c:spPr>
            </c:marker>
          </c:dPt>
          <c:dPt>
            <c:idx val="15"/>
            <c:marker>
              <c:spPr>
                <a:solidFill>
                  <a:srgbClr val="006600"/>
                </a:solidFill>
                <a:ln w="41275">
                  <a:solidFill>
                    <a:srgbClr val="006600"/>
                  </a:solidFill>
                </a:ln>
              </c:spPr>
            </c:marker>
            <c:spPr>
              <a:ln w="28575">
                <a:solidFill>
                  <a:schemeClr val="accent2">
                    <a:lumMod val="75000"/>
                  </a:schemeClr>
                </a:solidFill>
              </a:ln>
            </c:spPr>
          </c:dPt>
          <c:errBars>
            <c:errDir val="y"/>
            <c:errBarType val="both"/>
            <c:errValType val="cust"/>
            <c:plus>
              <c:numRef>
                <c:f>Sheet1!$F$18:$F$33</c:f>
                <c:numCache>
                  <c:formatCode>General</c:formatCode>
                  <c:ptCount val="16"/>
                  <c:pt idx="0">
                    <c:v>9.1300000000000006E-2</c:v>
                  </c:pt>
                  <c:pt idx="1">
                    <c:v>6.6000000000000003E-2</c:v>
                  </c:pt>
                  <c:pt idx="2">
                    <c:v>6.4900000000000013E-2</c:v>
                  </c:pt>
                  <c:pt idx="3">
                    <c:v>3.8899999999999914E-2</c:v>
                  </c:pt>
                  <c:pt idx="4">
                    <c:v>8.9000000000000232E-2</c:v>
                  </c:pt>
                  <c:pt idx="5">
                    <c:v>5.9000000000000309E-2</c:v>
                  </c:pt>
                  <c:pt idx="6">
                    <c:v>9.8000000000000226E-2</c:v>
                  </c:pt>
                  <c:pt idx="7">
                    <c:v>7.3100000000000109E-2</c:v>
                  </c:pt>
                  <c:pt idx="8">
                    <c:v>8.9800000000000227E-2</c:v>
                  </c:pt>
                  <c:pt idx="9">
                    <c:v>7.3100000000000012E-2</c:v>
                  </c:pt>
                  <c:pt idx="10">
                    <c:v>7.8600000000000017E-2</c:v>
                  </c:pt>
                  <c:pt idx="11">
                    <c:v>6.5600000000000103E-2</c:v>
                  </c:pt>
                  <c:pt idx="12">
                    <c:v>8.2200000000000009E-2</c:v>
                  </c:pt>
                  <c:pt idx="13">
                    <c:v>5.2400000000000009E-2</c:v>
                  </c:pt>
                  <c:pt idx="14">
                    <c:v>3.49E-2</c:v>
                  </c:pt>
                  <c:pt idx="15">
                    <c:v>2.6500000000000006E-2</c:v>
                  </c:pt>
                </c:numCache>
              </c:numRef>
            </c:plus>
            <c:minus>
              <c:numRef>
                <c:f>Sheet1!$E$18:$E$33</c:f>
                <c:numCache>
                  <c:formatCode>General</c:formatCode>
                  <c:ptCount val="16"/>
                  <c:pt idx="0">
                    <c:v>9.8000000000000226E-2</c:v>
                  </c:pt>
                  <c:pt idx="1">
                    <c:v>8.8800000000000226E-2</c:v>
                  </c:pt>
                  <c:pt idx="2">
                    <c:v>8.7800000000000128E-2</c:v>
                  </c:pt>
                  <c:pt idx="3">
                    <c:v>7.0000000000000104E-2</c:v>
                  </c:pt>
                  <c:pt idx="4">
                    <c:v>9.7900000000000015E-2</c:v>
                  </c:pt>
                  <c:pt idx="5">
                    <c:v>8.4200000000000025E-2</c:v>
                  </c:pt>
                  <c:pt idx="6">
                    <c:v>8.9800000000000046E-2</c:v>
                  </c:pt>
                  <c:pt idx="7">
                    <c:v>9.2299999999999993E-2</c:v>
                  </c:pt>
                  <c:pt idx="8">
                    <c:v>9.8000000000000226E-2</c:v>
                  </c:pt>
                  <c:pt idx="9">
                    <c:v>9.2299999999999993E-2</c:v>
                  </c:pt>
                  <c:pt idx="10">
                    <c:v>9.4900000000000026E-2</c:v>
                  </c:pt>
                  <c:pt idx="11">
                    <c:v>8.840000000000002E-2</c:v>
                  </c:pt>
                  <c:pt idx="12">
                    <c:v>9.6300000000000024E-2</c:v>
                  </c:pt>
                  <c:pt idx="13">
                    <c:v>7.9800000000000329E-2</c:v>
                  </c:pt>
                  <c:pt idx="14">
                    <c:v>3.6300000000000006E-2</c:v>
                  </c:pt>
                  <c:pt idx="15">
                    <c:v>3.0100000000000002E-2</c:v>
                  </c:pt>
                </c:numCache>
              </c:numRef>
            </c:minus>
          </c:errBars>
          <c:xVal>
            <c:strRef>
              <c:f>Sheet1!$A$18:$A$33</c:f>
              <c:strCache>
                <c:ptCount val="16"/>
                <c:pt idx="0">
                  <c:v>BWFH Baseline (Jan/ Feb '12)</c:v>
                </c:pt>
                <c:pt idx="1">
                  <c:v>BWFH Performance (Oct/ Nov '12)</c:v>
                </c:pt>
                <c:pt idx="2">
                  <c:v>BWH Baseline (Jan/ Feb '12)</c:v>
                </c:pt>
                <c:pt idx="3">
                  <c:v>BWH Performance (Oct/ Nov '12)</c:v>
                </c:pt>
                <c:pt idx="4">
                  <c:v>EH Baseline (Jan/ Feb '12)</c:v>
                </c:pt>
                <c:pt idx="5">
                  <c:v>EH Performance (Oct/ Nov '12)</c:v>
                </c:pt>
                <c:pt idx="6">
                  <c:v>HHS Baseline (Jan/ Feb '12)</c:v>
                </c:pt>
                <c:pt idx="7">
                  <c:v>HHS Performance (Oct/ Nov '12)</c:v>
                </c:pt>
                <c:pt idx="8">
                  <c:v>MGH Baseline (Jan/ Feb)</c:v>
                </c:pt>
                <c:pt idx="9">
                  <c:v>MGH Performance (Oct/ Nov '12)</c:v>
                </c:pt>
                <c:pt idx="10">
                  <c:v>NSMC Baseline (Jan/ Feb '12)</c:v>
                </c:pt>
                <c:pt idx="11">
                  <c:v>NSMC Performance (Oct/ Nov '12)</c:v>
                </c:pt>
                <c:pt idx="12">
                  <c:v>NWH Baseline (Jan/ Feb '12)</c:v>
                </c:pt>
                <c:pt idx="13">
                  <c:v>NWH Performance (Oct/ Nov '12)</c:v>
                </c:pt>
                <c:pt idx="14">
                  <c:v>Partners Baseline (Jan/ Feb '12)</c:v>
                </c:pt>
                <c:pt idx="15">
                  <c:v>Partners Performance (Oct/ Nov '12)</c:v>
                </c:pt>
              </c:strCache>
            </c:strRef>
          </c:xVal>
          <c:yVal>
            <c:numRef>
              <c:f>Sheet1!$B$18:$B$33</c:f>
              <c:numCache>
                <c:formatCode>0.00%</c:formatCode>
                <c:ptCount val="16"/>
                <c:pt idx="0">
                  <c:v>0.59</c:v>
                </c:pt>
                <c:pt idx="1">
                  <c:v>0.8</c:v>
                </c:pt>
                <c:pt idx="2">
                  <c:v>0.81</c:v>
                </c:pt>
                <c:pt idx="3">
                  <c:v>0.92</c:v>
                </c:pt>
                <c:pt idx="4">
                  <c:v>0.62000000000000322</c:v>
                </c:pt>
                <c:pt idx="5">
                  <c:v>0.84000000000000119</c:v>
                </c:pt>
                <c:pt idx="6">
                  <c:v>0.39000000000000112</c:v>
                </c:pt>
                <c:pt idx="7">
                  <c:v>0.76000000000000323</c:v>
                </c:pt>
                <c:pt idx="8">
                  <c:v>0.61000000000000121</c:v>
                </c:pt>
                <c:pt idx="9">
                  <c:v>0.76000000000000323</c:v>
                </c:pt>
                <c:pt idx="10">
                  <c:v>0.72000000000000119</c:v>
                </c:pt>
                <c:pt idx="11">
                  <c:v>0.80800000000000005</c:v>
                </c:pt>
                <c:pt idx="12">
                  <c:v>0.69000000000000117</c:v>
                </c:pt>
                <c:pt idx="13">
                  <c:v>0.87000000000000322</c:v>
                </c:pt>
                <c:pt idx="14">
                  <c:v>0.63290000000000324</c:v>
                </c:pt>
                <c:pt idx="15">
                  <c:v>0.82260000000000322</c:v>
                </c:pt>
              </c:numCache>
            </c:numRef>
          </c:yVal>
        </c:ser>
        <c:axId val="25705856"/>
        <c:axId val="25715840"/>
      </c:scatterChart>
      <c:valAx>
        <c:axId val="25705856"/>
        <c:scaling>
          <c:orientation val="minMax"/>
        </c:scaling>
        <c:delete val="1"/>
        <c:axPos val="b"/>
        <c:tickLblPos val="none"/>
        <c:crossAx val="25715840"/>
        <c:crosses val="autoZero"/>
        <c:crossBetween val="midCat"/>
      </c:valAx>
      <c:valAx>
        <c:axId val="25715840"/>
        <c:scaling>
          <c:orientation val="minMax"/>
          <c:max val="1"/>
        </c:scaling>
        <c:axPos val="l"/>
        <c:numFmt formatCode="0%" sourceLinked="0"/>
        <c:tickLblPos val="nextTo"/>
        <c:crossAx val="25705856"/>
        <c:crosses val="autoZero"/>
        <c:crossBetween val="midCat"/>
        <c:majorUnit val="0.2"/>
      </c:valAx>
    </c:plotArea>
    <c:plotVisOnly val="1"/>
  </c:chart>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scatterChart>
        <c:scatterStyle val="lineMarker"/>
        <c:ser>
          <c:idx val="0"/>
          <c:order val="0"/>
          <c:spPr>
            <a:ln w="28575">
              <a:noFill/>
            </a:ln>
          </c:spPr>
          <c:marker>
            <c:spPr>
              <a:ln w="41275"/>
            </c:spPr>
          </c:marker>
          <c:dPt>
            <c:idx val="0"/>
            <c:marker>
              <c:spPr>
                <a:solidFill>
                  <a:srgbClr val="CC0000"/>
                </a:solidFill>
                <a:ln w="41275">
                  <a:solidFill>
                    <a:srgbClr val="CC0000"/>
                  </a:solidFill>
                </a:ln>
              </c:spPr>
            </c:marker>
            <c:spPr>
              <a:ln w="28575">
                <a:solidFill>
                  <a:schemeClr val="accent2">
                    <a:lumMod val="75000"/>
                  </a:schemeClr>
                </a:solidFill>
              </a:ln>
            </c:spPr>
          </c:dPt>
          <c:dPt>
            <c:idx val="1"/>
            <c:marker>
              <c:spPr>
                <a:solidFill>
                  <a:srgbClr val="006600"/>
                </a:solidFill>
                <a:ln w="41275">
                  <a:solidFill>
                    <a:srgbClr val="006600"/>
                  </a:solidFill>
                </a:ln>
              </c:spPr>
            </c:marker>
            <c:spPr>
              <a:ln w="28575">
                <a:solidFill>
                  <a:schemeClr val="accent2">
                    <a:lumMod val="75000"/>
                  </a:schemeClr>
                </a:solidFill>
              </a:ln>
            </c:spPr>
          </c:dPt>
          <c:dPt>
            <c:idx val="2"/>
            <c:marker>
              <c:spPr>
                <a:solidFill>
                  <a:srgbClr val="CC0000"/>
                </a:solidFill>
                <a:ln w="41275">
                  <a:solidFill>
                    <a:srgbClr val="CC0000"/>
                  </a:solidFill>
                </a:ln>
              </c:spPr>
            </c:marker>
          </c:dPt>
          <c:dPt>
            <c:idx val="3"/>
            <c:marker>
              <c:spPr>
                <a:solidFill>
                  <a:srgbClr val="006600"/>
                </a:solidFill>
                <a:ln w="41275">
                  <a:solidFill>
                    <a:srgbClr val="006600"/>
                  </a:solidFill>
                </a:ln>
              </c:spPr>
            </c:marker>
            <c:spPr>
              <a:ln w="28575">
                <a:solidFill>
                  <a:srgbClr val="002060"/>
                </a:solidFill>
              </a:ln>
            </c:spPr>
          </c:dPt>
          <c:dPt>
            <c:idx val="4"/>
            <c:marker>
              <c:spPr>
                <a:solidFill>
                  <a:srgbClr val="CC0000"/>
                </a:solidFill>
                <a:ln w="41275">
                  <a:solidFill>
                    <a:srgbClr val="CC0000"/>
                  </a:solidFill>
                </a:ln>
              </c:spPr>
            </c:marker>
          </c:dPt>
          <c:dPt>
            <c:idx val="5"/>
            <c:marker>
              <c:spPr>
                <a:solidFill>
                  <a:srgbClr val="006600"/>
                </a:solidFill>
                <a:ln w="41275">
                  <a:solidFill>
                    <a:srgbClr val="006600"/>
                  </a:solidFill>
                </a:ln>
              </c:spPr>
            </c:marker>
            <c:spPr>
              <a:ln w="28575">
                <a:solidFill>
                  <a:schemeClr val="accent2">
                    <a:lumMod val="75000"/>
                  </a:schemeClr>
                </a:solidFill>
              </a:ln>
            </c:spPr>
          </c:dPt>
          <c:dPt>
            <c:idx val="6"/>
            <c:marker>
              <c:spPr>
                <a:solidFill>
                  <a:srgbClr val="CC0000"/>
                </a:solidFill>
                <a:ln w="41275">
                  <a:solidFill>
                    <a:srgbClr val="CC0000"/>
                  </a:solidFill>
                </a:ln>
              </c:spPr>
            </c:marker>
          </c:dPt>
          <c:dPt>
            <c:idx val="7"/>
            <c:marker>
              <c:spPr>
                <a:solidFill>
                  <a:srgbClr val="006600"/>
                </a:solidFill>
                <a:ln w="41275">
                  <a:solidFill>
                    <a:srgbClr val="006600"/>
                  </a:solidFill>
                </a:ln>
              </c:spPr>
            </c:marker>
            <c:spPr>
              <a:ln w="28575">
                <a:solidFill>
                  <a:schemeClr val="accent2">
                    <a:lumMod val="75000"/>
                  </a:schemeClr>
                </a:solidFill>
              </a:ln>
            </c:spPr>
          </c:dPt>
          <c:dPt>
            <c:idx val="8"/>
            <c:marker>
              <c:spPr>
                <a:solidFill>
                  <a:srgbClr val="CC0000"/>
                </a:solidFill>
                <a:ln w="41275">
                  <a:solidFill>
                    <a:srgbClr val="CC0000"/>
                  </a:solidFill>
                </a:ln>
              </c:spPr>
            </c:marker>
          </c:dPt>
          <c:dPt>
            <c:idx val="9"/>
            <c:marker>
              <c:spPr>
                <a:solidFill>
                  <a:srgbClr val="006600"/>
                </a:solidFill>
                <a:ln w="41275">
                  <a:solidFill>
                    <a:srgbClr val="006600"/>
                  </a:solidFill>
                </a:ln>
              </c:spPr>
            </c:marker>
            <c:spPr>
              <a:ln w="28575">
                <a:solidFill>
                  <a:schemeClr val="accent2">
                    <a:lumMod val="75000"/>
                  </a:schemeClr>
                </a:solidFill>
              </a:ln>
            </c:spPr>
          </c:dPt>
          <c:dPt>
            <c:idx val="10"/>
            <c:marker>
              <c:spPr>
                <a:solidFill>
                  <a:srgbClr val="CC0000"/>
                </a:solidFill>
                <a:ln w="41275">
                  <a:solidFill>
                    <a:srgbClr val="CC0000"/>
                  </a:solidFill>
                </a:ln>
              </c:spPr>
            </c:marker>
          </c:dPt>
          <c:dPt>
            <c:idx val="11"/>
            <c:marker>
              <c:spPr>
                <a:solidFill>
                  <a:srgbClr val="006600"/>
                </a:solidFill>
                <a:ln w="41275">
                  <a:solidFill>
                    <a:srgbClr val="006600"/>
                  </a:solidFill>
                </a:ln>
              </c:spPr>
            </c:marker>
            <c:spPr>
              <a:ln w="28575">
                <a:solidFill>
                  <a:schemeClr val="accent2">
                    <a:lumMod val="75000"/>
                  </a:schemeClr>
                </a:solidFill>
              </a:ln>
            </c:spPr>
          </c:dPt>
          <c:dPt>
            <c:idx val="12"/>
            <c:marker>
              <c:spPr>
                <a:solidFill>
                  <a:srgbClr val="CC0000"/>
                </a:solidFill>
                <a:ln w="41275">
                  <a:solidFill>
                    <a:srgbClr val="CC0000"/>
                  </a:solidFill>
                </a:ln>
              </c:spPr>
            </c:marker>
          </c:dPt>
          <c:dPt>
            <c:idx val="13"/>
            <c:marker>
              <c:spPr>
                <a:solidFill>
                  <a:srgbClr val="006600"/>
                </a:solidFill>
                <a:ln w="41275">
                  <a:solidFill>
                    <a:srgbClr val="006600"/>
                  </a:solidFill>
                </a:ln>
              </c:spPr>
            </c:marker>
            <c:spPr>
              <a:ln w="28575">
                <a:solidFill>
                  <a:schemeClr val="accent2">
                    <a:lumMod val="75000"/>
                  </a:schemeClr>
                </a:solidFill>
              </a:ln>
            </c:spPr>
          </c:dPt>
          <c:dPt>
            <c:idx val="14"/>
            <c:marker>
              <c:spPr>
                <a:solidFill>
                  <a:srgbClr val="CC0000"/>
                </a:solidFill>
                <a:ln w="41275">
                  <a:solidFill>
                    <a:srgbClr val="CC0000"/>
                  </a:solidFill>
                </a:ln>
              </c:spPr>
            </c:marker>
          </c:dPt>
          <c:dPt>
            <c:idx val="15"/>
            <c:marker>
              <c:spPr>
                <a:solidFill>
                  <a:srgbClr val="006600"/>
                </a:solidFill>
                <a:ln w="41275">
                  <a:solidFill>
                    <a:srgbClr val="006600"/>
                  </a:solidFill>
                </a:ln>
              </c:spPr>
            </c:marker>
            <c:spPr>
              <a:ln w="28575">
                <a:solidFill>
                  <a:schemeClr val="accent2">
                    <a:lumMod val="75000"/>
                  </a:schemeClr>
                </a:solidFill>
              </a:ln>
            </c:spPr>
          </c:dPt>
          <c:errBars>
            <c:errDir val="y"/>
            <c:errBarType val="both"/>
            <c:errValType val="cust"/>
            <c:plus>
              <c:numRef>
                <c:f>Sheet1!$F$35:$F$50</c:f>
                <c:numCache>
                  <c:formatCode>General</c:formatCode>
                  <c:ptCount val="16"/>
                  <c:pt idx="0">
                    <c:v>2.4300000000000106E-2</c:v>
                  </c:pt>
                  <c:pt idx="1">
                    <c:v>2.4300000000000106E-2</c:v>
                  </c:pt>
                  <c:pt idx="2">
                    <c:v>1.4500000000000103E-2</c:v>
                  </c:pt>
                  <c:pt idx="3">
                    <c:v>8.2000000000000024E-3</c:v>
                  </c:pt>
                  <c:pt idx="4">
                    <c:v>5.6899999999999999E-2</c:v>
                  </c:pt>
                  <c:pt idx="5">
                    <c:v>2.4300000000000106E-2</c:v>
                  </c:pt>
                  <c:pt idx="6">
                    <c:v>6.3000000000000098E-2</c:v>
                  </c:pt>
                  <c:pt idx="7">
                    <c:v>4.4800000000000118E-2</c:v>
                  </c:pt>
                  <c:pt idx="8">
                    <c:v>1.0699999999999899E-2</c:v>
                  </c:pt>
                  <c:pt idx="9">
                    <c:v>7.9000000000000632E-3</c:v>
                  </c:pt>
                  <c:pt idx="10">
                    <c:v>5.00000000000001E-2</c:v>
                  </c:pt>
                  <c:pt idx="11">
                    <c:v>4.2300000000000115E-2</c:v>
                  </c:pt>
                  <c:pt idx="12">
                    <c:v>8.6400000000000018E-2</c:v>
                  </c:pt>
                  <c:pt idx="13">
                    <c:v>4.1899999999999916E-2</c:v>
                  </c:pt>
                  <c:pt idx="14">
                    <c:v>2.6300000000000011E-2</c:v>
                  </c:pt>
                  <c:pt idx="15">
                    <c:v>1.7600000000000105E-2</c:v>
                  </c:pt>
                </c:numCache>
              </c:numRef>
            </c:plus>
            <c:minus>
              <c:numRef>
                <c:f>Sheet1!$E$35:$E$50</c:f>
                <c:numCache>
                  <c:formatCode>General</c:formatCode>
                  <c:ptCount val="16"/>
                  <c:pt idx="0">
                    <c:v>5.8400000000000007E-2</c:v>
                  </c:pt>
                  <c:pt idx="1">
                    <c:v>5.8400000000000007E-2</c:v>
                  </c:pt>
                  <c:pt idx="2">
                    <c:v>4.999999999999992E-2</c:v>
                  </c:pt>
                  <c:pt idx="3">
                    <c:v>4.4500000000000019E-2</c:v>
                  </c:pt>
                  <c:pt idx="4">
                    <c:v>8.2800000000000026E-2</c:v>
                  </c:pt>
                  <c:pt idx="5">
                    <c:v>5.8400000000000007E-2</c:v>
                  </c:pt>
                  <c:pt idx="6">
                    <c:v>8.6700000000000027E-2</c:v>
                  </c:pt>
                  <c:pt idx="7">
                    <c:v>7.4400000000000119E-2</c:v>
                  </c:pt>
                  <c:pt idx="8">
                    <c:v>1.0900000000000003E-2</c:v>
                  </c:pt>
                  <c:pt idx="9">
                    <c:v>8.2000000000000024E-3</c:v>
                  </c:pt>
                  <c:pt idx="10">
                    <c:v>7.8100000000000114E-2</c:v>
                  </c:pt>
                  <c:pt idx="11">
                    <c:v>7.290000000000002E-2</c:v>
                  </c:pt>
                  <c:pt idx="12">
                    <c:v>9.7500000000000031E-2</c:v>
                  </c:pt>
                  <c:pt idx="13">
                    <c:v>7.2300000000000114E-2</c:v>
                  </c:pt>
                  <c:pt idx="14">
                    <c:v>2.8600000000000007E-2</c:v>
                  </c:pt>
                  <c:pt idx="15">
                    <c:v>2.2200000000000112E-2</c:v>
                  </c:pt>
                </c:numCache>
              </c:numRef>
            </c:minus>
          </c:errBars>
          <c:xVal>
            <c:strRef>
              <c:f>Sheet1!$A$35:$A$50</c:f>
              <c:strCache>
                <c:ptCount val="16"/>
                <c:pt idx="0">
                  <c:v>BWFH Baseline (Jan/ Feb '12)</c:v>
                </c:pt>
                <c:pt idx="1">
                  <c:v>BWFH Performance (Oct/ Nov '12)</c:v>
                </c:pt>
                <c:pt idx="2">
                  <c:v>BWH Baseline (Jan/ Feb '12)</c:v>
                </c:pt>
                <c:pt idx="3">
                  <c:v>BWH Performance (Oct/ Nov '12)</c:v>
                </c:pt>
                <c:pt idx="4">
                  <c:v>EH Baseline (Jan/ Feb '12)</c:v>
                </c:pt>
                <c:pt idx="5">
                  <c:v>EH Performance (Oct/ Nov '12)</c:v>
                </c:pt>
                <c:pt idx="6">
                  <c:v>HHS Baseline (Jan/ Feb '12)</c:v>
                </c:pt>
                <c:pt idx="7">
                  <c:v>HHS Performance (Oct/ Nov '12)</c:v>
                </c:pt>
                <c:pt idx="8">
                  <c:v>MGH Baseline (Jan/ Feb)</c:v>
                </c:pt>
                <c:pt idx="9">
                  <c:v>MGH Performance (Oct/ Nov '12)</c:v>
                </c:pt>
                <c:pt idx="10">
                  <c:v>NSMC Baseline (Jan/ Feb '12)</c:v>
                </c:pt>
                <c:pt idx="11">
                  <c:v>NSMC Performance (Oct/ Nov '12)</c:v>
                </c:pt>
                <c:pt idx="12">
                  <c:v>NWH Baseline (Jan/ Feb '12)</c:v>
                </c:pt>
                <c:pt idx="13">
                  <c:v>NWH Performance (Oct/ Nov '12)</c:v>
                </c:pt>
                <c:pt idx="14">
                  <c:v>Partners Baseline (Jan/ Feb '12)</c:v>
                </c:pt>
                <c:pt idx="15">
                  <c:v>Partners Performance (Oct/ Nov '12)</c:v>
                </c:pt>
              </c:strCache>
            </c:strRef>
          </c:xVal>
          <c:yVal>
            <c:numRef>
              <c:f>Sheet1!$B$35:$B$50</c:f>
              <c:numCache>
                <c:formatCode>0.00%</c:formatCode>
                <c:ptCount val="16"/>
                <c:pt idx="0">
                  <c:v>0.96000000000000119</c:v>
                </c:pt>
                <c:pt idx="1">
                  <c:v>0.96000000000000119</c:v>
                </c:pt>
                <c:pt idx="2">
                  <c:v>0.98</c:v>
                </c:pt>
                <c:pt idx="3">
                  <c:v>0.99</c:v>
                </c:pt>
                <c:pt idx="4">
                  <c:v>0.8500000000000012</c:v>
                </c:pt>
                <c:pt idx="5">
                  <c:v>0.96000000000000119</c:v>
                </c:pt>
                <c:pt idx="6">
                  <c:v>0.82000000000000117</c:v>
                </c:pt>
                <c:pt idx="7">
                  <c:v>0.9</c:v>
                </c:pt>
                <c:pt idx="8">
                  <c:v>0.70540000000000003</c:v>
                </c:pt>
                <c:pt idx="9">
                  <c:v>0.82770000000000221</c:v>
                </c:pt>
                <c:pt idx="10">
                  <c:v>0.88</c:v>
                </c:pt>
                <c:pt idx="11">
                  <c:v>0.90910000000000002</c:v>
                </c:pt>
                <c:pt idx="12">
                  <c:v>0.65000000000000324</c:v>
                </c:pt>
                <c:pt idx="13">
                  <c:v>0.91</c:v>
                </c:pt>
                <c:pt idx="14">
                  <c:v>0.83500000000000119</c:v>
                </c:pt>
                <c:pt idx="15">
                  <c:v>0.92270000000000119</c:v>
                </c:pt>
              </c:numCache>
            </c:numRef>
          </c:yVal>
        </c:ser>
        <c:axId val="25974656"/>
        <c:axId val="25976192"/>
      </c:scatterChart>
      <c:valAx>
        <c:axId val="25974656"/>
        <c:scaling>
          <c:orientation val="minMax"/>
        </c:scaling>
        <c:delete val="1"/>
        <c:axPos val="b"/>
        <c:tickLblPos val="none"/>
        <c:crossAx val="25976192"/>
        <c:crosses val="autoZero"/>
        <c:crossBetween val="midCat"/>
      </c:valAx>
      <c:valAx>
        <c:axId val="25976192"/>
        <c:scaling>
          <c:orientation val="minMax"/>
          <c:max val="1"/>
        </c:scaling>
        <c:axPos val="l"/>
        <c:numFmt formatCode="0%" sourceLinked="0"/>
        <c:tickLblPos val="nextTo"/>
        <c:crossAx val="25974656"/>
        <c:crosses val="autoZero"/>
        <c:crossBetween val="midCat"/>
        <c:majorUnit val="0.2"/>
      </c:valAx>
    </c:plotArea>
    <c:plotVisOnly val="1"/>
  </c:chart>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27363" cy="465138"/>
          </a:xfrm>
          <a:prstGeom prst="rect">
            <a:avLst/>
          </a:prstGeom>
          <a:noFill/>
          <a:ln w="9525">
            <a:noFill/>
            <a:miter lim="800000"/>
            <a:headEnd/>
            <a:tailEnd/>
          </a:ln>
          <a:effectLst/>
        </p:spPr>
        <p:txBody>
          <a:bodyPr vert="horz" wrap="square" lIns="92953" tIns="46477" rIns="92953" bIns="46477" numCol="1" anchor="t" anchorCtr="0" compatLnSpc="1">
            <a:prstTxWarp prst="textNoShape">
              <a:avLst/>
            </a:prstTxWarp>
          </a:bodyPr>
          <a:lstStyle>
            <a:lvl1pPr defTabSz="930275">
              <a:defRPr sz="1200">
                <a:latin typeface="Arial" pitchFamily="34" charset="0"/>
                <a:ea typeface="+mn-ea"/>
                <a:cs typeface="+mn-cs"/>
              </a:defRPr>
            </a:lvl1pPr>
          </a:lstStyle>
          <a:p>
            <a:pPr>
              <a:defRPr/>
            </a:pPr>
            <a:endParaRPr lang="en-US"/>
          </a:p>
        </p:txBody>
      </p:sp>
      <p:sp>
        <p:nvSpPr>
          <p:cNvPr id="8195" name="Rectangle 3"/>
          <p:cNvSpPr>
            <a:spLocks noGrp="1" noChangeArrowheads="1"/>
          </p:cNvSpPr>
          <p:nvPr>
            <p:ph type="dt" sz="quarter" idx="1"/>
          </p:nvPr>
        </p:nvSpPr>
        <p:spPr bwMode="auto">
          <a:xfrm>
            <a:off x="3956050" y="0"/>
            <a:ext cx="3027363" cy="465138"/>
          </a:xfrm>
          <a:prstGeom prst="rect">
            <a:avLst/>
          </a:prstGeom>
          <a:noFill/>
          <a:ln w="9525">
            <a:noFill/>
            <a:miter lim="800000"/>
            <a:headEnd/>
            <a:tailEnd/>
          </a:ln>
          <a:effectLst/>
        </p:spPr>
        <p:txBody>
          <a:bodyPr vert="horz" wrap="square" lIns="92953" tIns="46477" rIns="92953" bIns="46477" numCol="1" anchor="t" anchorCtr="0" compatLnSpc="1">
            <a:prstTxWarp prst="textNoShape">
              <a:avLst/>
            </a:prstTxWarp>
          </a:bodyPr>
          <a:lstStyle>
            <a:lvl1pPr algn="r" defTabSz="930275">
              <a:defRPr sz="1200">
                <a:latin typeface="Arial" pitchFamily="34" charset="0"/>
                <a:ea typeface="+mn-ea"/>
                <a:cs typeface="+mn-cs"/>
              </a:defRPr>
            </a:lvl1pPr>
          </a:lstStyle>
          <a:p>
            <a:pPr>
              <a:defRPr/>
            </a:pPr>
            <a:endParaRPr lang="en-US"/>
          </a:p>
        </p:txBody>
      </p:sp>
      <p:sp>
        <p:nvSpPr>
          <p:cNvPr id="8196" name="Rectangle 4"/>
          <p:cNvSpPr>
            <a:spLocks noGrp="1" noChangeArrowheads="1"/>
          </p:cNvSpPr>
          <p:nvPr>
            <p:ph type="ftr" sz="quarter" idx="2"/>
          </p:nvPr>
        </p:nvSpPr>
        <p:spPr bwMode="auto">
          <a:xfrm>
            <a:off x="0" y="8816975"/>
            <a:ext cx="3027363" cy="465138"/>
          </a:xfrm>
          <a:prstGeom prst="rect">
            <a:avLst/>
          </a:prstGeom>
          <a:noFill/>
          <a:ln w="9525">
            <a:noFill/>
            <a:miter lim="800000"/>
            <a:headEnd/>
            <a:tailEnd/>
          </a:ln>
          <a:effectLst/>
        </p:spPr>
        <p:txBody>
          <a:bodyPr vert="horz" wrap="square" lIns="92953" tIns="46477" rIns="92953" bIns="46477" numCol="1" anchor="b" anchorCtr="0" compatLnSpc="1">
            <a:prstTxWarp prst="textNoShape">
              <a:avLst/>
            </a:prstTxWarp>
          </a:bodyPr>
          <a:lstStyle>
            <a:lvl1pPr defTabSz="930275">
              <a:defRPr sz="1200">
                <a:latin typeface="Arial" pitchFamily="34" charset="0"/>
                <a:ea typeface="+mn-ea"/>
                <a:cs typeface="+mn-cs"/>
              </a:defRPr>
            </a:lvl1pPr>
          </a:lstStyle>
          <a:p>
            <a:pPr>
              <a:defRPr/>
            </a:pPr>
            <a:endParaRPr lang="en-US"/>
          </a:p>
        </p:txBody>
      </p:sp>
      <p:sp>
        <p:nvSpPr>
          <p:cNvPr id="8197" name="Rectangle 5"/>
          <p:cNvSpPr>
            <a:spLocks noGrp="1" noChangeArrowheads="1"/>
          </p:cNvSpPr>
          <p:nvPr>
            <p:ph type="sldNum" sz="quarter" idx="3"/>
          </p:nvPr>
        </p:nvSpPr>
        <p:spPr bwMode="auto">
          <a:xfrm>
            <a:off x="3956050" y="8816975"/>
            <a:ext cx="3027363" cy="465138"/>
          </a:xfrm>
          <a:prstGeom prst="rect">
            <a:avLst/>
          </a:prstGeom>
          <a:noFill/>
          <a:ln w="9525">
            <a:noFill/>
            <a:miter lim="800000"/>
            <a:headEnd/>
            <a:tailEnd/>
          </a:ln>
          <a:effectLst/>
        </p:spPr>
        <p:txBody>
          <a:bodyPr vert="horz" wrap="square" lIns="92953" tIns="46477" rIns="92953" bIns="46477" numCol="1" anchor="b" anchorCtr="0" compatLnSpc="1">
            <a:prstTxWarp prst="textNoShape">
              <a:avLst/>
            </a:prstTxWarp>
          </a:bodyPr>
          <a:lstStyle>
            <a:lvl1pPr algn="r" defTabSz="930275">
              <a:defRPr sz="1200">
                <a:ea typeface="MS PGothic" pitchFamily="34" charset="-128"/>
                <a:cs typeface="+mn-cs"/>
              </a:defRPr>
            </a:lvl1pPr>
          </a:lstStyle>
          <a:p>
            <a:pPr>
              <a:defRPr/>
            </a:pPr>
            <a:fld id="{1D2EFD01-8611-48F3-BEAF-18ECE3C98190}"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27363" cy="465138"/>
          </a:xfrm>
          <a:prstGeom prst="rect">
            <a:avLst/>
          </a:prstGeom>
          <a:noFill/>
          <a:ln w="9525">
            <a:noFill/>
            <a:miter lim="800000"/>
            <a:headEnd/>
            <a:tailEnd/>
          </a:ln>
          <a:effectLst/>
        </p:spPr>
        <p:txBody>
          <a:bodyPr vert="horz" wrap="square" lIns="92953" tIns="46477" rIns="92953" bIns="46477" numCol="1" anchor="t" anchorCtr="0" compatLnSpc="1">
            <a:prstTxWarp prst="textNoShape">
              <a:avLst/>
            </a:prstTxWarp>
          </a:bodyPr>
          <a:lstStyle>
            <a:lvl1pPr defTabSz="930275">
              <a:defRPr sz="1200">
                <a:latin typeface="Arial" pitchFamily="34" charset="0"/>
                <a:ea typeface="+mn-ea"/>
                <a:cs typeface="+mn-cs"/>
              </a:defRPr>
            </a:lvl1pPr>
          </a:lstStyle>
          <a:p>
            <a:pPr>
              <a:defRPr/>
            </a:pPr>
            <a:endParaRPr lang="en-US"/>
          </a:p>
        </p:txBody>
      </p:sp>
      <p:sp>
        <p:nvSpPr>
          <p:cNvPr id="10243" name="Rectangle 3"/>
          <p:cNvSpPr>
            <a:spLocks noGrp="1" noChangeArrowheads="1"/>
          </p:cNvSpPr>
          <p:nvPr>
            <p:ph type="dt" idx="1"/>
          </p:nvPr>
        </p:nvSpPr>
        <p:spPr bwMode="auto">
          <a:xfrm>
            <a:off x="3956050" y="0"/>
            <a:ext cx="3027363" cy="465138"/>
          </a:xfrm>
          <a:prstGeom prst="rect">
            <a:avLst/>
          </a:prstGeom>
          <a:noFill/>
          <a:ln w="9525">
            <a:noFill/>
            <a:miter lim="800000"/>
            <a:headEnd/>
            <a:tailEnd/>
          </a:ln>
          <a:effectLst/>
        </p:spPr>
        <p:txBody>
          <a:bodyPr vert="horz" wrap="square" lIns="92953" tIns="46477" rIns="92953" bIns="46477" numCol="1" anchor="t" anchorCtr="0" compatLnSpc="1">
            <a:prstTxWarp prst="textNoShape">
              <a:avLst/>
            </a:prstTxWarp>
          </a:bodyPr>
          <a:lstStyle>
            <a:lvl1pPr algn="r" defTabSz="930275">
              <a:defRPr sz="1200">
                <a:latin typeface="Arial" pitchFamily="34" charset="0"/>
                <a:ea typeface="+mn-ea"/>
                <a:cs typeface="+mn-cs"/>
              </a:defRPr>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71575" y="695325"/>
            <a:ext cx="4641850" cy="3481388"/>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698500" y="4410075"/>
            <a:ext cx="5588000" cy="4178300"/>
          </a:xfrm>
          <a:prstGeom prst="rect">
            <a:avLst/>
          </a:prstGeom>
          <a:noFill/>
          <a:ln w="9525">
            <a:noFill/>
            <a:miter lim="800000"/>
            <a:headEnd/>
            <a:tailEnd/>
          </a:ln>
          <a:effectLst/>
        </p:spPr>
        <p:txBody>
          <a:bodyPr vert="horz" wrap="square" lIns="92953" tIns="46477" rIns="92953" bIns="4647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816975"/>
            <a:ext cx="3027363" cy="465138"/>
          </a:xfrm>
          <a:prstGeom prst="rect">
            <a:avLst/>
          </a:prstGeom>
          <a:noFill/>
          <a:ln w="9525">
            <a:noFill/>
            <a:miter lim="800000"/>
            <a:headEnd/>
            <a:tailEnd/>
          </a:ln>
          <a:effectLst/>
        </p:spPr>
        <p:txBody>
          <a:bodyPr vert="horz" wrap="square" lIns="92953" tIns="46477" rIns="92953" bIns="46477" numCol="1" anchor="b" anchorCtr="0" compatLnSpc="1">
            <a:prstTxWarp prst="textNoShape">
              <a:avLst/>
            </a:prstTxWarp>
          </a:bodyPr>
          <a:lstStyle>
            <a:lvl1pPr defTabSz="930275">
              <a:defRPr sz="1200">
                <a:latin typeface="Arial" pitchFamily="34" charset="0"/>
                <a:ea typeface="+mn-ea"/>
                <a:cs typeface="+mn-cs"/>
              </a:defRPr>
            </a:lvl1pPr>
          </a:lstStyle>
          <a:p>
            <a:pPr>
              <a:defRPr/>
            </a:pPr>
            <a:endParaRPr lang="en-US"/>
          </a:p>
        </p:txBody>
      </p:sp>
      <p:sp>
        <p:nvSpPr>
          <p:cNvPr id="10247" name="Rectangle 7"/>
          <p:cNvSpPr>
            <a:spLocks noGrp="1" noChangeArrowheads="1"/>
          </p:cNvSpPr>
          <p:nvPr>
            <p:ph type="sldNum" sz="quarter" idx="5"/>
          </p:nvPr>
        </p:nvSpPr>
        <p:spPr bwMode="auto">
          <a:xfrm>
            <a:off x="3956050" y="8816975"/>
            <a:ext cx="3027363" cy="465138"/>
          </a:xfrm>
          <a:prstGeom prst="rect">
            <a:avLst/>
          </a:prstGeom>
          <a:noFill/>
          <a:ln w="9525">
            <a:noFill/>
            <a:miter lim="800000"/>
            <a:headEnd/>
            <a:tailEnd/>
          </a:ln>
          <a:effectLst/>
        </p:spPr>
        <p:txBody>
          <a:bodyPr vert="horz" wrap="square" lIns="92953" tIns="46477" rIns="92953" bIns="46477" numCol="1" anchor="b" anchorCtr="0" compatLnSpc="1">
            <a:prstTxWarp prst="textNoShape">
              <a:avLst/>
            </a:prstTxWarp>
          </a:bodyPr>
          <a:lstStyle>
            <a:lvl1pPr algn="r" defTabSz="930275">
              <a:defRPr sz="1200">
                <a:ea typeface="MS PGothic" pitchFamily="34" charset="-128"/>
                <a:cs typeface="+mn-cs"/>
              </a:defRPr>
            </a:lvl1pPr>
          </a:lstStyle>
          <a:p>
            <a:pPr>
              <a:defRPr/>
            </a:pPr>
            <a:fld id="{6D242A9C-2FD9-469F-ACD4-22CC62D53A1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MS PGothic" pitchFamily="34" charset="-128"/>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S PGothic" pitchFamily="34" charset="-128"/>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S PGothic" pitchFamily="34" charset="-128"/>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S PGothic" pitchFamily="34" charset="-128"/>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S PGothic" pitchFamily="34"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71DF6749-8414-487F-9584-15E3655F5899}" type="slidenum">
              <a:rPr lang="en-US" smtClean="0">
                <a:ea typeface="MS PGothic"/>
                <a:cs typeface="MS PGothic"/>
              </a:rPr>
              <a:pPr/>
              <a:t>1</a:t>
            </a:fld>
            <a:endParaRPr lang="en-US" smtClean="0">
              <a:ea typeface="MS PGothic"/>
              <a:cs typeface="MS PGothic"/>
            </a:endParaRPr>
          </a:p>
        </p:txBody>
      </p:sp>
      <p:sp>
        <p:nvSpPr>
          <p:cNvPr id="41986" name="Rectangle 2"/>
          <p:cNvSpPr>
            <a:spLocks noGrp="1" noRot="1" noChangeAspect="1" noChangeArrowheads="1" noTextEdit="1"/>
          </p:cNvSpPr>
          <p:nvPr>
            <p:ph type="sldImg"/>
          </p:nvPr>
        </p:nvSpPr>
        <p:spPr>
          <a:xfrm>
            <a:off x="1173163" y="695325"/>
            <a:ext cx="4641850" cy="3481388"/>
          </a:xfrm>
          <a:ln/>
        </p:spPr>
      </p:sp>
      <p:sp>
        <p:nvSpPr>
          <p:cNvPr id="41987" name="Rectangle 3"/>
          <p:cNvSpPr>
            <a:spLocks noGrp="1" noChangeArrowheads="1"/>
          </p:cNvSpPr>
          <p:nvPr>
            <p:ph type="body" idx="1"/>
          </p:nvPr>
        </p:nvSpPr>
        <p:spPr>
          <a:noFill/>
          <a:ln/>
        </p:spPr>
        <p:txBody>
          <a:bodyPr/>
          <a:lstStyle/>
          <a:p>
            <a:pPr eaLnBrk="1" hangingPunct="1"/>
            <a:endParaRPr lang="en-US" smtClean="0">
              <a:latin typeface="Arial" charset="0"/>
              <a:ea typeface="MS PGothic"/>
              <a:cs typeface="MS P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ln/>
        </p:spPr>
      </p:sp>
      <p:sp>
        <p:nvSpPr>
          <p:cNvPr id="48130" name="Rectangle 3"/>
          <p:cNvSpPr>
            <a:spLocks noGrp="1" noChangeArrowheads="1"/>
          </p:cNvSpPr>
          <p:nvPr>
            <p:ph type="body" idx="1"/>
          </p:nvPr>
        </p:nvSpPr>
        <p:spPr>
          <a:noFill/>
          <a:ln/>
        </p:spPr>
        <p:txBody>
          <a:bodyPr/>
          <a:lstStyle/>
          <a:p>
            <a:endParaRPr lang="en-US" smtClean="0">
              <a:latin typeface="Arial" charset="0"/>
              <a:ea typeface="MS PGothic"/>
              <a:cs typeface="MS P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ln/>
        </p:spPr>
      </p:sp>
      <p:sp>
        <p:nvSpPr>
          <p:cNvPr id="50178" name="Rectangle 3"/>
          <p:cNvSpPr>
            <a:spLocks noGrp="1" noChangeArrowheads="1"/>
          </p:cNvSpPr>
          <p:nvPr>
            <p:ph type="body" idx="1"/>
          </p:nvPr>
        </p:nvSpPr>
        <p:spPr>
          <a:noFill/>
          <a:ln/>
        </p:spPr>
        <p:txBody>
          <a:bodyPr/>
          <a:lstStyle/>
          <a:p>
            <a:r>
              <a:rPr lang="en-US" smtClean="0">
                <a:latin typeface="Arial" charset="0"/>
                <a:ea typeface="MS PGothic"/>
                <a:cs typeface="MS PGothic"/>
              </a:rPr>
              <a:t>This 20 chart survey was all the data needed to convince PHS leadership that transitions were an issue of patient safety.  This demonstrates the power of data and measurement.  The first lesson.</a:t>
            </a:r>
          </a:p>
          <a:p>
            <a:r>
              <a:rPr lang="en-US" smtClean="0">
                <a:latin typeface="Arial" charset="0"/>
                <a:ea typeface="MS PGothic"/>
                <a:cs typeface="MS PGothic"/>
              </a:rPr>
              <a:t>We set up a focus group of post acute care MDs and NPs to identify the clinical information required for a safe transition.  They members came up with 2500 elements which were whittled down to 325 with great effort.</a:t>
            </a:r>
          </a:p>
          <a:p>
            <a:endParaRPr lang="en-US" smtClean="0">
              <a:latin typeface="Arial" charset="0"/>
              <a:ea typeface="MS PGothic"/>
              <a:cs typeface="MS PGothic"/>
            </a:endParaRPr>
          </a:p>
          <a:p>
            <a:r>
              <a:rPr lang="en-US" smtClean="0">
                <a:latin typeface="Arial" charset="0"/>
                <a:ea typeface="MS PGothic"/>
                <a:cs typeface="MS PGothic"/>
              </a:rPr>
              <a:t>Partners leadership, Jim Mongan in particular agreed that all PHS patients, should have all of these data elements that applied to them, for every transition.  </a:t>
            </a:r>
          </a:p>
          <a:p>
            <a:endParaRPr lang="en-US" smtClean="0">
              <a:latin typeface="Arial" charset="0"/>
              <a:ea typeface="MS PGothic"/>
              <a:cs typeface="MS PGothic"/>
            </a:endParaRPr>
          </a:p>
          <a:p>
            <a:r>
              <a:rPr lang="en-US" smtClean="0">
                <a:latin typeface="Arial" charset="0"/>
                <a:ea typeface="MS PGothic"/>
                <a:cs typeface="MS PGothic"/>
              </a:rPr>
              <a:t>However, his advice was to start with the one third of patients being discharged to post acute care, 1/3 instead of all patients.  And, instead of 325 data elements, start with seven.</a:t>
            </a:r>
          </a:p>
          <a:p>
            <a:r>
              <a:rPr lang="en-US" smtClean="0">
                <a:latin typeface="Arial" charset="0"/>
                <a:ea typeface="MS PGothic"/>
                <a:cs typeface="MS PGothic"/>
              </a:rPr>
              <a:t>This was the second important lesson, scope it down</a:t>
            </a:r>
          </a:p>
          <a:p>
            <a:endParaRPr lang="en-US" smtClean="0">
              <a:latin typeface="Arial" charset="0"/>
              <a:ea typeface="MS PGothic"/>
              <a:cs typeface="MS PGothic"/>
            </a:endParaRPr>
          </a:p>
          <a:p>
            <a:r>
              <a:rPr lang="en-US" smtClean="0">
                <a:latin typeface="Arial" charset="0"/>
                <a:ea typeface="MS PGothic"/>
                <a:cs typeface="MS PGothic"/>
              </a:rPr>
              <a:t>The Mongan seven has evolved and continues to evolve.  The following slide show our current dashboard.  This is what we report to all PHS boards.  We continuously measure, analyze and report these data.  The third lesson, make the data widely available.  You can find these reports on the PHS website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52226" name="Rectangle 3"/>
          <p:cNvSpPr>
            <a:spLocks noGrp="1" noChangeArrowheads="1"/>
          </p:cNvSpPr>
          <p:nvPr>
            <p:ph type="body" idx="1"/>
          </p:nvPr>
        </p:nvSpPr>
        <p:spPr>
          <a:noFill/>
          <a:ln/>
        </p:spPr>
        <p:txBody>
          <a:bodyPr/>
          <a:lstStyle/>
          <a:p>
            <a:r>
              <a:rPr lang="en-US" smtClean="0">
                <a:latin typeface="Arial" charset="0"/>
                <a:ea typeface="MS PGothic"/>
                <a:cs typeface="MS PGothic"/>
              </a:rPr>
              <a:t>Green represents 97% or above an individual measure, yellow above 90%, red below 90%.  We measure 50 packets per hospital per quarter.  We provide this summary to all PHS and hospital Boards where the CMOs get to explain any performance that’s not green.</a:t>
            </a:r>
          </a:p>
          <a:p>
            <a:endParaRPr lang="en-US" smtClean="0">
              <a:latin typeface="Arial" charset="0"/>
              <a:ea typeface="MS PGothic"/>
              <a:cs typeface="MS PGothic"/>
            </a:endParaRPr>
          </a:p>
          <a:p>
            <a:r>
              <a:rPr lang="en-US" smtClean="0">
                <a:latin typeface="Arial" charset="0"/>
                <a:ea typeface="MS PGothic"/>
                <a:cs typeface="MS PGothic"/>
              </a:rPr>
              <a:t>Transparency becomes a very powerful inducement to improve.</a:t>
            </a:r>
          </a:p>
          <a:p>
            <a:endParaRPr lang="en-US" smtClean="0">
              <a:latin typeface="Arial" charset="0"/>
              <a:ea typeface="MS PGothic"/>
              <a:cs typeface="MS PGothic"/>
            </a:endParaRPr>
          </a:p>
          <a:p>
            <a:r>
              <a:rPr lang="en-US" smtClean="0">
                <a:latin typeface="Arial" charset="0"/>
                <a:ea typeface="MS PGothic"/>
                <a:cs typeface="MS PGothic"/>
              </a:rPr>
              <a:t>We have applied this methodology for nine years.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r>
              <a:rPr lang="en-US" smtClean="0">
                <a:latin typeface="Arial" charset="0"/>
                <a:ea typeface="MS PGothic"/>
                <a:cs typeface="MS PGothic"/>
              </a:rPr>
              <a:t>The red line is the completeness metric.  Remember it started off the chart at zero in 2002 and increased steadily to q1 ’09 when it fell from 96% to 50% in q1 ’10.  What happened?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56322" name="Rectangle 3"/>
          <p:cNvSpPr>
            <a:spLocks noGrp="1" noChangeArrowheads="1"/>
          </p:cNvSpPr>
          <p:nvPr>
            <p:ph type="body" idx="1"/>
          </p:nvPr>
        </p:nvSpPr>
        <p:spPr>
          <a:noFill/>
          <a:ln/>
        </p:spPr>
        <p:txBody>
          <a:bodyPr/>
          <a:lstStyle/>
          <a:p>
            <a:endParaRPr lang="en-US" smtClean="0">
              <a:latin typeface="Arial" charset="0"/>
              <a:ea typeface="MS PGothic"/>
              <a:cs typeface="MS PGothic"/>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58370" name="Rectangle 3"/>
          <p:cNvSpPr>
            <a:spLocks noGrp="1" noChangeArrowheads="1"/>
          </p:cNvSpPr>
          <p:nvPr>
            <p:ph type="body" idx="1"/>
          </p:nvPr>
        </p:nvSpPr>
        <p:spPr>
          <a:noFill/>
          <a:ln/>
        </p:spPr>
        <p:txBody>
          <a:bodyPr/>
          <a:lstStyle/>
          <a:p>
            <a:endParaRPr lang="en-US" smtClean="0">
              <a:latin typeface="Arial" charset="0"/>
              <a:ea typeface="MS PGothic"/>
              <a:cs typeface="MS PGothic"/>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ln/>
        </p:spPr>
      </p:sp>
      <p:sp>
        <p:nvSpPr>
          <p:cNvPr id="60418" name="Rectangle 3"/>
          <p:cNvSpPr>
            <a:spLocks noGrp="1" noChangeArrowheads="1"/>
          </p:cNvSpPr>
          <p:nvPr>
            <p:ph type="body" idx="1"/>
          </p:nvPr>
        </p:nvSpPr>
        <p:spPr>
          <a:noFill/>
          <a:ln/>
        </p:spPr>
        <p:txBody>
          <a:bodyPr/>
          <a:lstStyle/>
          <a:p>
            <a:endParaRPr lang="en-US" smtClean="0">
              <a:latin typeface="Arial" charset="0"/>
              <a:ea typeface="MS PGothic"/>
              <a:cs typeface="MS PGothic"/>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ln/>
        </p:spPr>
      </p:sp>
      <p:sp>
        <p:nvSpPr>
          <p:cNvPr id="62466" name="Rectangle 3"/>
          <p:cNvSpPr>
            <a:spLocks noGrp="1" noChangeArrowheads="1"/>
          </p:cNvSpPr>
          <p:nvPr>
            <p:ph type="body" idx="1"/>
          </p:nvPr>
        </p:nvSpPr>
        <p:spPr>
          <a:noFill/>
          <a:ln/>
        </p:spPr>
        <p:txBody>
          <a:bodyPr/>
          <a:lstStyle/>
          <a:p>
            <a:endParaRPr lang="en-US" smtClean="0">
              <a:latin typeface="Arial" charset="0"/>
              <a:ea typeface="MS PGothic"/>
              <a:cs typeface="MS PGothic"/>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0"/>
          <p:cNvSpPr>
            <a:spLocks noChangeArrowheads="1"/>
          </p:cNvSpPr>
          <p:nvPr userDrawn="1"/>
        </p:nvSpPr>
        <p:spPr bwMode="auto">
          <a:xfrm>
            <a:off x="0" y="1889125"/>
            <a:ext cx="9144000" cy="533400"/>
          </a:xfrm>
          <a:prstGeom prst="rect">
            <a:avLst/>
          </a:prstGeom>
          <a:solidFill>
            <a:srgbClr val="2C465A"/>
          </a:solidFill>
          <a:ln w="9525">
            <a:noFill/>
            <a:miter lim="800000"/>
            <a:headEnd/>
            <a:tailEnd/>
          </a:ln>
          <a:effectLst/>
        </p:spPr>
        <p:txBody>
          <a:bodyPr wrap="none" anchor="ctr"/>
          <a:lstStyle/>
          <a:p>
            <a:pPr>
              <a:defRPr/>
            </a:pPr>
            <a:endParaRPr lang="en-US">
              <a:latin typeface="Arial" pitchFamily="34" charset="0"/>
              <a:ea typeface="+mn-ea"/>
              <a:cs typeface="+mn-cs"/>
            </a:endParaRPr>
          </a:p>
        </p:txBody>
      </p:sp>
      <p:sp>
        <p:nvSpPr>
          <p:cNvPr id="4" name="Line 12"/>
          <p:cNvSpPr>
            <a:spLocks noChangeShapeType="1"/>
          </p:cNvSpPr>
          <p:nvPr userDrawn="1"/>
        </p:nvSpPr>
        <p:spPr bwMode="auto">
          <a:xfrm>
            <a:off x="3070225" y="1905000"/>
            <a:ext cx="0" cy="2895600"/>
          </a:xfrm>
          <a:prstGeom prst="line">
            <a:avLst/>
          </a:prstGeom>
          <a:noFill/>
          <a:ln w="19050">
            <a:solidFill>
              <a:schemeClr val="bg2"/>
            </a:solidFill>
            <a:round/>
            <a:headEnd/>
            <a:tailEnd/>
          </a:ln>
          <a:effectLst/>
        </p:spPr>
        <p:txBody>
          <a:bodyPr/>
          <a:lstStyle/>
          <a:p>
            <a:pPr>
              <a:defRPr/>
            </a:pPr>
            <a:endParaRPr lang="en-US">
              <a:latin typeface="Arial" pitchFamily="34" charset="0"/>
              <a:ea typeface="+mn-ea"/>
              <a:cs typeface="+mn-cs"/>
            </a:endParaRPr>
          </a:p>
        </p:txBody>
      </p:sp>
      <p:sp>
        <p:nvSpPr>
          <p:cNvPr id="5" name="Line 13"/>
          <p:cNvSpPr>
            <a:spLocks noChangeShapeType="1"/>
          </p:cNvSpPr>
          <p:nvPr userDrawn="1"/>
        </p:nvSpPr>
        <p:spPr bwMode="auto">
          <a:xfrm>
            <a:off x="0" y="1843088"/>
            <a:ext cx="9144000" cy="0"/>
          </a:xfrm>
          <a:prstGeom prst="line">
            <a:avLst/>
          </a:prstGeom>
          <a:noFill/>
          <a:ln w="19050">
            <a:solidFill>
              <a:srgbClr val="008AB0"/>
            </a:solidFill>
            <a:round/>
            <a:headEnd/>
            <a:tailEnd/>
          </a:ln>
          <a:effectLst/>
        </p:spPr>
        <p:txBody>
          <a:bodyPr/>
          <a:lstStyle/>
          <a:p>
            <a:pPr>
              <a:defRPr/>
            </a:pPr>
            <a:endParaRPr lang="en-US">
              <a:latin typeface="Arial" pitchFamily="34" charset="0"/>
              <a:ea typeface="+mn-ea"/>
              <a:cs typeface="+mn-cs"/>
            </a:endParaRPr>
          </a:p>
        </p:txBody>
      </p:sp>
      <p:pic>
        <p:nvPicPr>
          <p:cNvPr id="6" name="Picture 15" descr="Partners Founded By_08"/>
          <p:cNvPicPr>
            <a:picLocks noChangeAspect="1" noChangeArrowheads="1"/>
          </p:cNvPicPr>
          <p:nvPr userDrawn="1"/>
        </p:nvPicPr>
        <p:blipFill>
          <a:blip r:embed="rId2"/>
          <a:srcRect/>
          <a:stretch>
            <a:fillRect/>
          </a:stretch>
        </p:blipFill>
        <p:spPr bwMode="auto">
          <a:xfrm>
            <a:off x="1058863" y="990600"/>
            <a:ext cx="6778625" cy="822325"/>
          </a:xfrm>
          <a:prstGeom prst="rect">
            <a:avLst/>
          </a:prstGeom>
          <a:noFill/>
          <a:ln w="9525">
            <a:noFill/>
            <a:miter lim="800000"/>
            <a:headEnd/>
            <a:tailEnd/>
          </a:ln>
        </p:spPr>
      </p:pic>
      <p:sp>
        <p:nvSpPr>
          <p:cNvPr id="16395" name="Rectangle 11"/>
          <p:cNvSpPr>
            <a:spLocks noGrp="1" noChangeArrowheads="1"/>
          </p:cNvSpPr>
          <p:nvPr>
            <p:ph type="ctrTitle"/>
          </p:nvPr>
        </p:nvSpPr>
        <p:spPr>
          <a:xfrm>
            <a:off x="3429000" y="3406775"/>
            <a:ext cx="5029200" cy="1470025"/>
          </a:xfrm>
        </p:spPr>
        <p:txBody>
          <a:bodyPr/>
          <a:lstStyle>
            <a:lvl1pPr>
              <a:defRPr sz="2200">
                <a:solidFill>
                  <a:srgbClr val="008AB0"/>
                </a:solidFill>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fld id="{21ADB3D2-ADE6-410D-93CF-06E22B078C1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sldNum" sz="quarter" idx="10"/>
          </p:nvPr>
        </p:nvSpPr>
        <p:spPr>
          <a:ln/>
        </p:spPr>
        <p:txBody>
          <a:bodyPr/>
          <a:lstStyle>
            <a:lvl1pPr>
              <a:defRPr/>
            </a:lvl1pPr>
          </a:lstStyle>
          <a:p>
            <a:pPr>
              <a:defRPr/>
            </a:pPr>
            <a:fld id="{14BC0AED-F379-4BF6-8385-853E976ACD9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9906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9906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sldNum" sz="quarter" idx="10"/>
          </p:nvPr>
        </p:nvSpPr>
        <p:spPr>
          <a:ln/>
        </p:spPr>
        <p:txBody>
          <a:bodyPr/>
          <a:lstStyle>
            <a:lvl1pPr>
              <a:defRPr/>
            </a:lvl1pPr>
          </a:lstStyle>
          <a:p>
            <a:pPr>
              <a:defRPr/>
            </a:pPr>
            <a:fld id="{F7C8D84B-9DBD-4A3B-A00E-CE866973E8B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sldNum" sz="quarter" idx="10"/>
          </p:nvPr>
        </p:nvSpPr>
        <p:spPr>
          <a:ln/>
        </p:spPr>
        <p:txBody>
          <a:bodyPr/>
          <a:lstStyle>
            <a:lvl1pPr>
              <a:defRPr/>
            </a:lvl1pPr>
          </a:lstStyle>
          <a:p>
            <a:pPr>
              <a:defRPr/>
            </a:pPr>
            <a:fld id="{F9895A76-D9D1-4752-9CDB-800DF9212F9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sldNum" sz="quarter" idx="10"/>
          </p:nvPr>
        </p:nvSpPr>
        <p:spPr>
          <a:ln/>
        </p:spPr>
        <p:txBody>
          <a:bodyPr/>
          <a:lstStyle>
            <a:lvl1pPr>
              <a:defRPr/>
            </a:lvl1pPr>
          </a:lstStyle>
          <a:p>
            <a:pPr>
              <a:defRPr/>
            </a:pPr>
            <a:fld id="{8AB46907-18F4-4EC2-B550-42CED170ED7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sldNum" sz="quarter" idx="10"/>
          </p:nvPr>
        </p:nvSpPr>
        <p:spPr>
          <a:ln/>
        </p:spPr>
        <p:txBody>
          <a:bodyPr/>
          <a:lstStyle>
            <a:lvl1pPr>
              <a:defRPr/>
            </a:lvl1pPr>
          </a:lstStyle>
          <a:p>
            <a:pPr>
              <a:defRPr/>
            </a:pPr>
            <a:fld id="{9ACBD2D2-6B41-4072-B6BE-E1805206F2A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sldNum" sz="quarter" idx="10"/>
          </p:nvPr>
        </p:nvSpPr>
        <p:spPr>
          <a:ln/>
        </p:spPr>
        <p:txBody>
          <a:bodyPr/>
          <a:lstStyle>
            <a:lvl1pPr>
              <a:defRPr/>
            </a:lvl1pPr>
          </a:lstStyle>
          <a:p>
            <a:pPr>
              <a:defRPr/>
            </a:pPr>
            <a:fld id="{E962A309-6957-401B-828D-71321B927F8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sldNum" sz="quarter" idx="10"/>
          </p:nvPr>
        </p:nvSpPr>
        <p:spPr>
          <a:ln/>
        </p:spPr>
        <p:txBody>
          <a:bodyPr/>
          <a:lstStyle>
            <a:lvl1pPr>
              <a:defRPr/>
            </a:lvl1pPr>
          </a:lstStyle>
          <a:p>
            <a:pPr>
              <a:defRPr/>
            </a:pPr>
            <a:fld id="{80C8F04C-5CDD-4C82-B99C-3A3ED404EB8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fld id="{8E4F9DAA-E8AA-4BEE-B2DA-5AC22082CFC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152400"/>
            <a:ext cx="2095500" cy="5364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134100" cy="5364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fld id="{13DBE1A5-093D-4110-A102-99DD45D8419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990600"/>
            <a:ext cx="8229600" cy="4525963"/>
          </a:xfrm>
        </p:spPr>
        <p:txBody>
          <a:bodyPr/>
          <a:lstStyle/>
          <a:p>
            <a:pPr lvl="0"/>
            <a:endParaRPr lang="en-US" noProof="0" smtClean="0"/>
          </a:p>
        </p:txBody>
      </p:sp>
      <p:sp>
        <p:nvSpPr>
          <p:cNvPr id="4" name="Rectangle 9"/>
          <p:cNvSpPr>
            <a:spLocks noGrp="1" noChangeArrowheads="1"/>
          </p:cNvSpPr>
          <p:nvPr>
            <p:ph type="sldNum" sz="quarter" idx="10"/>
          </p:nvPr>
        </p:nvSpPr>
        <p:spPr>
          <a:ln/>
        </p:spPr>
        <p:txBody>
          <a:bodyPr/>
          <a:lstStyle>
            <a:lvl1pPr>
              <a:defRPr/>
            </a:lvl1pPr>
          </a:lstStyle>
          <a:p>
            <a:pPr>
              <a:defRPr/>
            </a:pPr>
            <a:fld id="{9F3FD579-8E87-4AE7-9AE4-F695C9F8633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0" y="1889125"/>
            <a:ext cx="9144000" cy="533400"/>
          </a:xfrm>
          <a:prstGeom prst="rect">
            <a:avLst/>
          </a:prstGeom>
          <a:solidFill>
            <a:srgbClr val="2C465A"/>
          </a:solidFill>
          <a:ln w="9525">
            <a:noFill/>
            <a:miter lim="800000"/>
            <a:headEnd/>
            <a:tailEnd/>
          </a:ln>
          <a:effectLst/>
        </p:spPr>
        <p:txBody>
          <a:bodyPr wrap="none" anchor="ctr"/>
          <a:lstStyle/>
          <a:p>
            <a:pPr>
              <a:defRPr/>
            </a:pPr>
            <a:endParaRPr lang="en-US">
              <a:latin typeface="Arial" pitchFamily="34" charset="0"/>
              <a:ea typeface="+mn-ea"/>
              <a:cs typeface="+mn-cs"/>
            </a:endParaRPr>
          </a:p>
        </p:txBody>
      </p:sp>
      <p:sp>
        <p:nvSpPr>
          <p:cNvPr id="4" name="Line 4"/>
          <p:cNvSpPr>
            <a:spLocks noChangeShapeType="1"/>
          </p:cNvSpPr>
          <p:nvPr userDrawn="1"/>
        </p:nvSpPr>
        <p:spPr bwMode="auto">
          <a:xfrm>
            <a:off x="3070225" y="1905000"/>
            <a:ext cx="0" cy="2895600"/>
          </a:xfrm>
          <a:prstGeom prst="line">
            <a:avLst/>
          </a:prstGeom>
          <a:noFill/>
          <a:ln w="19050">
            <a:solidFill>
              <a:schemeClr val="bg2"/>
            </a:solidFill>
            <a:round/>
            <a:headEnd/>
            <a:tailEnd/>
          </a:ln>
          <a:effectLst/>
        </p:spPr>
        <p:txBody>
          <a:bodyPr/>
          <a:lstStyle/>
          <a:p>
            <a:pPr>
              <a:defRPr/>
            </a:pPr>
            <a:endParaRPr lang="en-US">
              <a:latin typeface="Arial" pitchFamily="34" charset="0"/>
              <a:ea typeface="+mn-ea"/>
              <a:cs typeface="+mn-cs"/>
            </a:endParaRPr>
          </a:p>
        </p:txBody>
      </p:sp>
      <p:sp>
        <p:nvSpPr>
          <p:cNvPr id="5" name="Line 5"/>
          <p:cNvSpPr>
            <a:spLocks noChangeShapeType="1"/>
          </p:cNvSpPr>
          <p:nvPr userDrawn="1"/>
        </p:nvSpPr>
        <p:spPr bwMode="auto">
          <a:xfrm>
            <a:off x="0" y="1843088"/>
            <a:ext cx="9144000" cy="0"/>
          </a:xfrm>
          <a:prstGeom prst="line">
            <a:avLst/>
          </a:prstGeom>
          <a:noFill/>
          <a:ln w="19050">
            <a:solidFill>
              <a:srgbClr val="008AB0"/>
            </a:solidFill>
            <a:round/>
            <a:headEnd/>
            <a:tailEnd/>
          </a:ln>
          <a:effectLst/>
        </p:spPr>
        <p:txBody>
          <a:bodyPr/>
          <a:lstStyle/>
          <a:p>
            <a:pPr>
              <a:defRPr/>
            </a:pPr>
            <a:endParaRPr lang="en-US">
              <a:latin typeface="Arial" pitchFamily="34" charset="0"/>
              <a:ea typeface="+mn-ea"/>
              <a:cs typeface="+mn-cs"/>
            </a:endParaRPr>
          </a:p>
        </p:txBody>
      </p:sp>
      <p:pic>
        <p:nvPicPr>
          <p:cNvPr id="6" name="Picture 6" descr="Partners Founded By_08"/>
          <p:cNvPicPr>
            <a:picLocks noChangeAspect="1" noChangeArrowheads="1"/>
          </p:cNvPicPr>
          <p:nvPr userDrawn="1"/>
        </p:nvPicPr>
        <p:blipFill>
          <a:blip r:embed="rId2"/>
          <a:srcRect/>
          <a:stretch>
            <a:fillRect/>
          </a:stretch>
        </p:blipFill>
        <p:spPr bwMode="auto">
          <a:xfrm>
            <a:off x="1058863" y="990600"/>
            <a:ext cx="6778625" cy="822325"/>
          </a:xfrm>
          <a:prstGeom prst="rect">
            <a:avLst/>
          </a:prstGeom>
          <a:noFill/>
          <a:ln w="9525">
            <a:noFill/>
            <a:miter lim="800000"/>
            <a:headEnd/>
            <a:tailEnd/>
          </a:ln>
        </p:spPr>
      </p:pic>
      <p:sp>
        <p:nvSpPr>
          <p:cNvPr id="375811" name="Rectangle 3"/>
          <p:cNvSpPr>
            <a:spLocks noGrp="1" noChangeArrowheads="1"/>
          </p:cNvSpPr>
          <p:nvPr>
            <p:ph type="ctrTitle"/>
          </p:nvPr>
        </p:nvSpPr>
        <p:spPr>
          <a:xfrm>
            <a:off x="3429000" y="3406775"/>
            <a:ext cx="5029200" cy="1470025"/>
          </a:xfrm>
        </p:spPr>
        <p:txBody>
          <a:bodyPr/>
          <a:lstStyle>
            <a:lvl1pPr>
              <a:defRPr sz="2200">
                <a:solidFill>
                  <a:srgbClr val="008AB0"/>
                </a:solidFill>
              </a:defRPr>
            </a:lvl1p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030BB171-24DA-4A08-843A-776A3698F910}"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sldNum" sz="quarter" idx="10"/>
          </p:nvPr>
        </p:nvSpPr>
        <p:spPr>
          <a:ln/>
        </p:spPr>
        <p:txBody>
          <a:bodyPr/>
          <a:lstStyle>
            <a:lvl1pPr>
              <a:defRPr/>
            </a:lvl1pPr>
          </a:lstStyle>
          <a:p>
            <a:pPr>
              <a:defRPr/>
            </a:pPr>
            <a:fld id="{72C18F72-4B2C-4984-B699-76F37039BCD7}"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9906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9906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sldNum" sz="quarter" idx="10"/>
          </p:nvPr>
        </p:nvSpPr>
        <p:spPr>
          <a:ln/>
        </p:spPr>
        <p:txBody>
          <a:bodyPr/>
          <a:lstStyle>
            <a:lvl1pPr>
              <a:defRPr/>
            </a:lvl1pPr>
          </a:lstStyle>
          <a:p>
            <a:pPr>
              <a:defRPr/>
            </a:pPr>
            <a:fld id="{8FB4035C-DE7A-49FB-B78A-DC36611D4A51}"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sldNum" sz="quarter" idx="10"/>
          </p:nvPr>
        </p:nvSpPr>
        <p:spPr>
          <a:ln/>
        </p:spPr>
        <p:txBody>
          <a:bodyPr/>
          <a:lstStyle>
            <a:lvl1pPr>
              <a:defRPr/>
            </a:lvl1pPr>
          </a:lstStyle>
          <a:p>
            <a:pPr>
              <a:defRPr/>
            </a:pPr>
            <a:fld id="{F22F12C8-2EA6-4D16-8BF0-AC5B47C07160}"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sldNum" sz="quarter" idx="10"/>
          </p:nvPr>
        </p:nvSpPr>
        <p:spPr>
          <a:ln/>
        </p:spPr>
        <p:txBody>
          <a:bodyPr/>
          <a:lstStyle>
            <a:lvl1pPr>
              <a:defRPr/>
            </a:lvl1pPr>
          </a:lstStyle>
          <a:p>
            <a:pPr>
              <a:defRPr/>
            </a:pPr>
            <a:fld id="{EFF19B40-FE78-4B61-B014-DBE1236ADC73}"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pPr>
              <a:defRPr/>
            </a:pPr>
            <a:fld id="{87C66FA8-330F-487F-ACE1-61F33D5AEA04}"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04FCDE54-D256-4B06-8D6B-44D9F2B3F00F}"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3FD54901-BAE3-48CF-8E3A-C2CF677D7154}"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08A9E7C5-357C-4970-BFD4-11AC9977F361}"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152400"/>
            <a:ext cx="2095500" cy="5364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134100" cy="5364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42AA0AB5-3D19-4FB9-9D6C-1455F6B8C777}"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0" y="1889125"/>
            <a:ext cx="9144000" cy="533400"/>
          </a:xfrm>
          <a:prstGeom prst="rect">
            <a:avLst/>
          </a:prstGeom>
          <a:solidFill>
            <a:srgbClr val="2C465A"/>
          </a:solidFill>
          <a:ln w="9525">
            <a:noFill/>
            <a:miter lim="800000"/>
            <a:headEnd/>
            <a:tailEnd/>
          </a:ln>
          <a:effectLst/>
        </p:spPr>
        <p:txBody>
          <a:bodyPr wrap="none" anchor="ctr"/>
          <a:lstStyle/>
          <a:p>
            <a:pPr>
              <a:defRPr/>
            </a:pPr>
            <a:endParaRPr lang="en-US">
              <a:latin typeface="Arial" pitchFamily="34" charset="0"/>
              <a:ea typeface="+mn-ea"/>
              <a:cs typeface="+mn-cs"/>
            </a:endParaRPr>
          </a:p>
        </p:txBody>
      </p:sp>
      <p:sp>
        <p:nvSpPr>
          <p:cNvPr id="4" name="Line 4"/>
          <p:cNvSpPr>
            <a:spLocks noChangeShapeType="1"/>
          </p:cNvSpPr>
          <p:nvPr userDrawn="1"/>
        </p:nvSpPr>
        <p:spPr bwMode="auto">
          <a:xfrm>
            <a:off x="3070225" y="1905000"/>
            <a:ext cx="0" cy="2895600"/>
          </a:xfrm>
          <a:prstGeom prst="line">
            <a:avLst/>
          </a:prstGeom>
          <a:noFill/>
          <a:ln w="19050">
            <a:solidFill>
              <a:schemeClr val="bg2"/>
            </a:solidFill>
            <a:round/>
            <a:headEnd/>
            <a:tailEnd/>
          </a:ln>
          <a:effectLst/>
        </p:spPr>
        <p:txBody>
          <a:bodyPr/>
          <a:lstStyle/>
          <a:p>
            <a:pPr>
              <a:defRPr/>
            </a:pPr>
            <a:endParaRPr lang="en-US">
              <a:latin typeface="Arial" pitchFamily="34" charset="0"/>
              <a:ea typeface="+mn-ea"/>
              <a:cs typeface="+mn-cs"/>
            </a:endParaRPr>
          </a:p>
        </p:txBody>
      </p:sp>
      <p:sp>
        <p:nvSpPr>
          <p:cNvPr id="5" name="Line 5"/>
          <p:cNvSpPr>
            <a:spLocks noChangeShapeType="1"/>
          </p:cNvSpPr>
          <p:nvPr userDrawn="1"/>
        </p:nvSpPr>
        <p:spPr bwMode="auto">
          <a:xfrm>
            <a:off x="0" y="1843088"/>
            <a:ext cx="9144000" cy="0"/>
          </a:xfrm>
          <a:prstGeom prst="line">
            <a:avLst/>
          </a:prstGeom>
          <a:noFill/>
          <a:ln w="19050">
            <a:solidFill>
              <a:srgbClr val="008AB0"/>
            </a:solidFill>
            <a:round/>
            <a:headEnd/>
            <a:tailEnd/>
          </a:ln>
          <a:effectLst/>
        </p:spPr>
        <p:txBody>
          <a:bodyPr/>
          <a:lstStyle/>
          <a:p>
            <a:pPr>
              <a:defRPr/>
            </a:pPr>
            <a:endParaRPr lang="en-US">
              <a:latin typeface="Arial" pitchFamily="34" charset="0"/>
              <a:ea typeface="+mn-ea"/>
              <a:cs typeface="+mn-cs"/>
            </a:endParaRPr>
          </a:p>
        </p:txBody>
      </p:sp>
      <p:pic>
        <p:nvPicPr>
          <p:cNvPr id="6" name="Picture 6" descr="Partners Founded By_08"/>
          <p:cNvPicPr>
            <a:picLocks noChangeAspect="1" noChangeArrowheads="1"/>
          </p:cNvPicPr>
          <p:nvPr userDrawn="1"/>
        </p:nvPicPr>
        <p:blipFill>
          <a:blip r:embed="rId2"/>
          <a:srcRect/>
          <a:stretch>
            <a:fillRect/>
          </a:stretch>
        </p:blipFill>
        <p:spPr bwMode="auto">
          <a:xfrm>
            <a:off x="1058863" y="990600"/>
            <a:ext cx="6778625" cy="822325"/>
          </a:xfrm>
          <a:prstGeom prst="rect">
            <a:avLst/>
          </a:prstGeom>
          <a:noFill/>
          <a:ln w="9525">
            <a:noFill/>
            <a:miter lim="800000"/>
            <a:headEnd/>
            <a:tailEnd/>
          </a:ln>
        </p:spPr>
      </p:pic>
      <p:sp>
        <p:nvSpPr>
          <p:cNvPr id="377859" name="Rectangle 3"/>
          <p:cNvSpPr>
            <a:spLocks noGrp="1" noChangeArrowheads="1"/>
          </p:cNvSpPr>
          <p:nvPr>
            <p:ph type="ctrTitle"/>
          </p:nvPr>
        </p:nvSpPr>
        <p:spPr>
          <a:xfrm>
            <a:off x="3429000" y="3406775"/>
            <a:ext cx="5029200" cy="1470025"/>
          </a:xfrm>
        </p:spPr>
        <p:txBody>
          <a:bodyPr/>
          <a:lstStyle>
            <a:lvl1pPr>
              <a:defRPr sz="2200">
                <a:solidFill>
                  <a:srgbClr val="008AB0"/>
                </a:solidFill>
              </a:defRPr>
            </a:lvl1pPr>
          </a:lstStyle>
          <a:p>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AD3DF8A0-385A-4813-9A62-F882DF0A5112}"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sldNum" sz="quarter" idx="10"/>
          </p:nvPr>
        </p:nvSpPr>
        <p:spPr>
          <a:ln/>
        </p:spPr>
        <p:txBody>
          <a:bodyPr/>
          <a:lstStyle>
            <a:lvl1pPr>
              <a:defRPr/>
            </a:lvl1pPr>
          </a:lstStyle>
          <a:p>
            <a:pPr>
              <a:defRPr/>
            </a:pPr>
            <a:fld id="{E9805861-FA6B-4BC9-A702-B820ABE35AFE}"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9906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9906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sldNum" sz="quarter" idx="10"/>
          </p:nvPr>
        </p:nvSpPr>
        <p:spPr>
          <a:ln/>
        </p:spPr>
        <p:txBody>
          <a:bodyPr/>
          <a:lstStyle>
            <a:lvl1pPr>
              <a:defRPr/>
            </a:lvl1pPr>
          </a:lstStyle>
          <a:p>
            <a:pPr>
              <a:defRPr/>
            </a:pPr>
            <a:fld id="{0751F5DB-9C13-476B-B5B2-AE81007305EE}"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sldNum" sz="quarter" idx="10"/>
          </p:nvPr>
        </p:nvSpPr>
        <p:spPr>
          <a:ln/>
        </p:spPr>
        <p:txBody>
          <a:bodyPr/>
          <a:lstStyle>
            <a:lvl1pPr>
              <a:defRPr/>
            </a:lvl1pPr>
          </a:lstStyle>
          <a:p>
            <a:pPr>
              <a:defRPr/>
            </a:pPr>
            <a:fld id="{98F8A447-7FCC-48E0-AAA7-3E3DFC47EE68}"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sldNum" sz="quarter" idx="10"/>
          </p:nvPr>
        </p:nvSpPr>
        <p:spPr>
          <a:ln/>
        </p:spPr>
        <p:txBody>
          <a:bodyPr/>
          <a:lstStyle>
            <a:lvl1pPr>
              <a:defRPr/>
            </a:lvl1pPr>
          </a:lstStyle>
          <a:p>
            <a:pPr>
              <a:defRPr/>
            </a:pPr>
            <a:fld id="{956365B5-7EBD-4ACC-86A5-6CCCF5C43BDE}"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pPr>
              <a:defRPr/>
            </a:pPr>
            <a:fld id="{7CEE8308-0902-41DD-91E8-27997078E6E3}"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B1C1706A-EAA9-4740-AD83-EF784C40C0EA}"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1AD94080-34B8-4418-A378-3325952CD6C9}"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587C83EB-3F16-4E8F-9970-331DA8C541E8}"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152400"/>
            <a:ext cx="2095500" cy="5364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134100" cy="5364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EBC3AB60-1F06-4106-9AA3-DF8BDAD1CA3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4"/>
          <p:cNvSpPr>
            <a:spLocks noGrp="1" noChangeArrowheads="1"/>
          </p:cNvSpPr>
          <p:nvPr>
            <p:ph type="body" idx="1"/>
          </p:nvPr>
        </p:nvSpPr>
        <p:spPr bwMode="auto">
          <a:xfrm>
            <a:off x="609600" y="9906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5" name="Line 5"/>
          <p:cNvSpPr>
            <a:spLocks noChangeShapeType="1"/>
          </p:cNvSpPr>
          <p:nvPr/>
        </p:nvSpPr>
        <p:spPr bwMode="auto">
          <a:xfrm>
            <a:off x="76200" y="762000"/>
            <a:ext cx="8991600" cy="0"/>
          </a:xfrm>
          <a:prstGeom prst="line">
            <a:avLst/>
          </a:prstGeom>
          <a:noFill/>
          <a:ln w="19050">
            <a:solidFill>
              <a:srgbClr val="808080"/>
            </a:solidFill>
            <a:round/>
            <a:headEnd/>
            <a:tailEnd/>
          </a:ln>
          <a:effectLst/>
        </p:spPr>
        <p:txBody>
          <a:bodyPr/>
          <a:lstStyle/>
          <a:p>
            <a:pPr>
              <a:defRPr/>
            </a:pPr>
            <a:endParaRPr lang="en-US">
              <a:latin typeface="Arial" pitchFamily="34" charset="0"/>
              <a:ea typeface="+mn-ea"/>
              <a:cs typeface="+mn-cs"/>
            </a:endParaRPr>
          </a:p>
        </p:txBody>
      </p:sp>
      <p:sp>
        <p:nvSpPr>
          <p:cNvPr id="15369" name="Rectangle 9"/>
          <p:cNvSpPr>
            <a:spLocks noGrp="1" noChangeArrowheads="1"/>
          </p:cNvSpPr>
          <p:nvPr>
            <p:ph type="sldNum" sz="quarter" idx="4"/>
          </p:nvPr>
        </p:nvSpPr>
        <p:spPr bwMode="auto">
          <a:xfrm>
            <a:off x="0" y="66897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algn="ctr" eaLnBrk="0" hangingPunct="0">
              <a:defRPr sz="1000">
                <a:solidFill>
                  <a:srgbClr val="333333"/>
                </a:solidFill>
                <a:latin typeface="Palatino Linotype" pitchFamily="18" charset="0"/>
                <a:ea typeface="MS PGothic" pitchFamily="34" charset="-128"/>
                <a:cs typeface="+mn-cs"/>
              </a:defRPr>
            </a:lvl1pPr>
          </a:lstStyle>
          <a:p>
            <a:pPr>
              <a:defRPr/>
            </a:pPr>
            <a:fld id="{09A7F292-5C57-42B1-8EA5-170EABBE1617}" type="slidenum">
              <a:rPr lang="en-US"/>
              <a:pPr>
                <a:defRPr/>
              </a:pPr>
              <a:t>‹#›</a:t>
            </a:fld>
            <a:endParaRPr lang="en-US"/>
          </a:p>
        </p:txBody>
      </p:sp>
      <p:pic>
        <p:nvPicPr>
          <p:cNvPr id="1030" name="Picture 12" descr="Partners Founded By_08"/>
          <p:cNvPicPr>
            <a:picLocks noChangeAspect="1" noChangeArrowheads="1"/>
          </p:cNvPicPr>
          <p:nvPr/>
        </p:nvPicPr>
        <p:blipFill>
          <a:blip r:embed="rId14"/>
          <a:srcRect/>
          <a:stretch>
            <a:fillRect/>
          </a:stretch>
        </p:blipFill>
        <p:spPr bwMode="auto">
          <a:xfrm>
            <a:off x="6705600" y="6553200"/>
            <a:ext cx="2270125" cy="2746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0" r:id="rId1"/>
    <p:sldLayoutId id="2147483669" r:id="rId2"/>
    <p:sldLayoutId id="2147483668" r:id="rId3"/>
    <p:sldLayoutId id="2147483667" r:id="rId4"/>
    <p:sldLayoutId id="2147483666" r:id="rId5"/>
    <p:sldLayoutId id="2147483665" r:id="rId6"/>
    <p:sldLayoutId id="2147483664" r:id="rId7"/>
    <p:sldLayoutId id="2147483663" r:id="rId8"/>
    <p:sldLayoutId id="2147483662" r:id="rId9"/>
    <p:sldLayoutId id="2147483661" r:id="rId10"/>
    <p:sldLayoutId id="2147483660" r:id="rId11"/>
    <p:sldLayoutId id="2147483659" r:id="rId12"/>
  </p:sldLayoutIdLst>
  <p:hf hdr="0" ftr="0" dt="0"/>
  <p:txStyles>
    <p:titleStyle>
      <a:lvl1pPr algn="l" rtl="0" eaLnBrk="0" fontAlgn="base" hangingPunct="0">
        <a:spcBef>
          <a:spcPct val="0"/>
        </a:spcBef>
        <a:spcAft>
          <a:spcPct val="0"/>
        </a:spcAft>
        <a:defRPr sz="2400" b="1">
          <a:solidFill>
            <a:srgbClr val="808080"/>
          </a:solidFill>
          <a:latin typeface="+mj-lt"/>
          <a:ea typeface="MS PGothic" pitchFamily="34" charset="-128"/>
          <a:cs typeface="MS PGothic" pitchFamily="34" charset="-128"/>
        </a:defRPr>
      </a:lvl1pPr>
      <a:lvl2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2pPr>
      <a:lvl3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3pPr>
      <a:lvl4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4pPr>
      <a:lvl5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5pPr>
      <a:lvl6pPr marL="457200" algn="l" rtl="0" fontAlgn="base">
        <a:spcBef>
          <a:spcPct val="0"/>
        </a:spcBef>
        <a:spcAft>
          <a:spcPct val="0"/>
        </a:spcAft>
        <a:defRPr sz="2400" b="1">
          <a:solidFill>
            <a:srgbClr val="808080"/>
          </a:solidFill>
          <a:latin typeface="Arial" pitchFamily="34" charset="0"/>
        </a:defRPr>
      </a:lvl6pPr>
      <a:lvl7pPr marL="914400" algn="l" rtl="0" fontAlgn="base">
        <a:spcBef>
          <a:spcPct val="0"/>
        </a:spcBef>
        <a:spcAft>
          <a:spcPct val="0"/>
        </a:spcAft>
        <a:defRPr sz="2400" b="1">
          <a:solidFill>
            <a:srgbClr val="808080"/>
          </a:solidFill>
          <a:latin typeface="Arial" pitchFamily="34" charset="0"/>
        </a:defRPr>
      </a:lvl7pPr>
      <a:lvl8pPr marL="1371600" algn="l" rtl="0" fontAlgn="base">
        <a:spcBef>
          <a:spcPct val="0"/>
        </a:spcBef>
        <a:spcAft>
          <a:spcPct val="0"/>
        </a:spcAft>
        <a:defRPr sz="2400" b="1">
          <a:solidFill>
            <a:srgbClr val="808080"/>
          </a:solidFill>
          <a:latin typeface="Arial" pitchFamily="34" charset="0"/>
        </a:defRPr>
      </a:lvl8pPr>
      <a:lvl9pPr marL="1828800" algn="l" rtl="0" fontAlgn="base">
        <a:spcBef>
          <a:spcPct val="0"/>
        </a:spcBef>
        <a:spcAft>
          <a:spcPct val="0"/>
        </a:spcAft>
        <a:defRPr sz="2400" b="1">
          <a:solidFill>
            <a:srgbClr val="808080"/>
          </a:solidFill>
          <a:latin typeface="Arial" pitchFamily="34"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333333"/>
          </a:solidFill>
          <a:latin typeface="+mn-lt"/>
          <a:ea typeface="MS PGothic" pitchFamily="34" charset="-128"/>
          <a:cs typeface="MS PGothic" pitchFamily="34" charset="-128"/>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rgbClr val="333333"/>
          </a:solidFill>
          <a:latin typeface="+mn-lt"/>
          <a:ea typeface="MS PGothic" pitchFamily="34" charset="-128"/>
          <a:cs typeface="MS PGothic" pitchFamily="34" charset="-128"/>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333333"/>
          </a:solidFill>
          <a:latin typeface="+mn-lt"/>
          <a:ea typeface="MS PGothic" pitchFamily="34" charset="-128"/>
          <a:cs typeface="MS PGothic" pitchFamily="34" charset="-128"/>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rgbClr val="333333"/>
          </a:solidFill>
          <a:latin typeface="+mn-lt"/>
          <a:ea typeface="MS PGothic" pitchFamily="34" charset="-128"/>
          <a:cs typeface="MS PGothic" pitchFamily="34" charset="-128"/>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333333"/>
          </a:solidFill>
          <a:latin typeface="+mn-lt"/>
          <a:ea typeface="MS PGothic" pitchFamily="34" charset="-128"/>
          <a:cs typeface="MS PGothic" pitchFamily="34" charset="-128"/>
        </a:defRPr>
      </a:lvl5pPr>
      <a:lvl6pPr marL="25146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57200" y="152400"/>
            <a:ext cx="8229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339" name="Rectangle 3"/>
          <p:cNvSpPr>
            <a:spLocks noGrp="1" noChangeArrowheads="1"/>
          </p:cNvSpPr>
          <p:nvPr>
            <p:ph type="body" idx="1"/>
          </p:nvPr>
        </p:nvSpPr>
        <p:spPr bwMode="auto">
          <a:xfrm>
            <a:off x="609600" y="9906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74788" name="Line 4"/>
          <p:cNvSpPr>
            <a:spLocks noChangeShapeType="1"/>
          </p:cNvSpPr>
          <p:nvPr/>
        </p:nvSpPr>
        <p:spPr bwMode="auto">
          <a:xfrm>
            <a:off x="76200" y="762000"/>
            <a:ext cx="8991600" cy="0"/>
          </a:xfrm>
          <a:prstGeom prst="line">
            <a:avLst/>
          </a:prstGeom>
          <a:noFill/>
          <a:ln w="19050">
            <a:solidFill>
              <a:srgbClr val="808080"/>
            </a:solidFill>
            <a:round/>
            <a:headEnd/>
            <a:tailEnd/>
          </a:ln>
          <a:effectLst/>
        </p:spPr>
        <p:txBody>
          <a:bodyPr/>
          <a:lstStyle/>
          <a:p>
            <a:pPr>
              <a:defRPr/>
            </a:pPr>
            <a:endParaRPr lang="en-US">
              <a:latin typeface="Arial" pitchFamily="34" charset="0"/>
              <a:ea typeface="+mn-ea"/>
              <a:cs typeface="+mn-cs"/>
            </a:endParaRPr>
          </a:p>
        </p:txBody>
      </p:sp>
      <p:sp>
        <p:nvSpPr>
          <p:cNvPr id="374789" name="Rectangle 5"/>
          <p:cNvSpPr>
            <a:spLocks noGrp="1" noChangeArrowheads="1"/>
          </p:cNvSpPr>
          <p:nvPr>
            <p:ph type="sldNum" sz="quarter" idx="4"/>
          </p:nvPr>
        </p:nvSpPr>
        <p:spPr bwMode="auto">
          <a:xfrm>
            <a:off x="0" y="66897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algn="ctr" eaLnBrk="0" hangingPunct="0">
              <a:defRPr sz="1000">
                <a:solidFill>
                  <a:srgbClr val="333333"/>
                </a:solidFill>
                <a:latin typeface="Palatino Linotype" pitchFamily="18" charset="0"/>
                <a:ea typeface="MS PGothic" pitchFamily="34" charset="-128"/>
                <a:cs typeface="+mn-cs"/>
              </a:defRPr>
            </a:lvl1pPr>
          </a:lstStyle>
          <a:p>
            <a:pPr>
              <a:defRPr/>
            </a:pPr>
            <a:fld id="{4C5C8750-3A1F-4D3D-A95C-9E84AFFBDBA6}" type="slidenum">
              <a:rPr lang="en-US"/>
              <a:pPr>
                <a:defRPr/>
              </a:pPr>
              <a:t>‹#›</a:t>
            </a:fld>
            <a:endParaRPr lang="en-US"/>
          </a:p>
        </p:txBody>
      </p:sp>
      <p:pic>
        <p:nvPicPr>
          <p:cNvPr id="14342" name="Picture 6" descr="Partners Founded By_08"/>
          <p:cNvPicPr>
            <a:picLocks noChangeAspect="1" noChangeArrowheads="1"/>
          </p:cNvPicPr>
          <p:nvPr/>
        </p:nvPicPr>
        <p:blipFill>
          <a:blip r:embed="rId13"/>
          <a:srcRect/>
          <a:stretch>
            <a:fillRect/>
          </a:stretch>
        </p:blipFill>
        <p:spPr bwMode="auto">
          <a:xfrm>
            <a:off x="6705600" y="6553200"/>
            <a:ext cx="2270125" cy="2746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1" r:id="rId1"/>
    <p:sldLayoutId id="2147483679" r:id="rId2"/>
    <p:sldLayoutId id="2147483678" r:id="rId3"/>
    <p:sldLayoutId id="2147483677" r:id="rId4"/>
    <p:sldLayoutId id="2147483676" r:id="rId5"/>
    <p:sldLayoutId id="2147483675" r:id="rId6"/>
    <p:sldLayoutId id="2147483674" r:id="rId7"/>
    <p:sldLayoutId id="2147483673" r:id="rId8"/>
    <p:sldLayoutId id="2147483672" r:id="rId9"/>
    <p:sldLayoutId id="2147483671" r:id="rId10"/>
    <p:sldLayoutId id="2147483670" r:id="rId11"/>
  </p:sldLayoutIdLst>
  <p:hf hdr="0" ftr="0" dt="0"/>
  <p:txStyles>
    <p:titleStyle>
      <a:lvl1pPr algn="l" rtl="0" eaLnBrk="0" fontAlgn="base" hangingPunct="0">
        <a:spcBef>
          <a:spcPct val="0"/>
        </a:spcBef>
        <a:spcAft>
          <a:spcPct val="0"/>
        </a:spcAft>
        <a:defRPr sz="2400" b="1">
          <a:solidFill>
            <a:srgbClr val="808080"/>
          </a:solidFill>
          <a:latin typeface="+mj-lt"/>
          <a:ea typeface="MS PGothic" pitchFamily="34" charset="-128"/>
          <a:cs typeface="MS PGothic" pitchFamily="34" charset="-128"/>
        </a:defRPr>
      </a:lvl1pPr>
      <a:lvl2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2pPr>
      <a:lvl3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3pPr>
      <a:lvl4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4pPr>
      <a:lvl5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5pPr>
      <a:lvl6pPr marL="457200" algn="l" rtl="0" fontAlgn="base">
        <a:spcBef>
          <a:spcPct val="0"/>
        </a:spcBef>
        <a:spcAft>
          <a:spcPct val="0"/>
        </a:spcAft>
        <a:defRPr sz="2400" b="1">
          <a:solidFill>
            <a:srgbClr val="808080"/>
          </a:solidFill>
          <a:latin typeface="Arial" pitchFamily="34" charset="0"/>
        </a:defRPr>
      </a:lvl6pPr>
      <a:lvl7pPr marL="914400" algn="l" rtl="0" fontAlgn="base">
        <a:spcBef>
          <a:spcPct val="0"/>
        </a:spcBef>
        <a:spcAft>
          <a:spcPct val="0"/>
        </a:spcAft>
        <a:defRPr sz="2400" b="1">
          <a:solidFill>
            <a:srgbClr val="808080"/>
          </a:solidFill>
          <a:latin typeface="Arial" pitchFamily="34" charset="0"/>
        </a:defRPr>
      </a:lvl7pPr>
      <a:lvl8pPr marL="1371600" algn="l" rtl="0" fontAlgn="base">
        <a:spcBef>
          <a:spcPct val="0"/>
        </a:spcBef>
        <a:spcAft>
          <a:spcPct val="0"/>
        </a:spcAft>
        <a:defRPr sz="2400" b="1">
          <a:solidFill>
            <a:srgbClr val="808080"/>
          </a:solidFill>
          <a:latin typeface="Arial" pitchFamily="34" charset="0"/>
        </a:defRPr>
      </a:lvl8pPr>
      <a:lvl9pPr marL="1828800" algn="l" rtl="0" fontAlgn="base">
        <a:spcBef>
          <a:spcPct val="0"/>
        </a:spcBef>
        <a:spcAft>
          <a:spcPct val="0"/>
        </a:spcAft>
        <a:defRPr sz="2400" b="1">
          <a:solidFill>
            <a:srgbClr val="808080"/>
          </a:solidFill>
          <a:latin typeface="Arial" pitchFamily="34"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333333"/>
          </a:solidFill>
          <a:latin typeface="+mn-lt"/>
          <a:ea typeface="MS PGothic" pitchFamily="34" charset="-128"/>
          <a:cs typeface="MS PGothic" pitchFamily="34" charset="-128"/>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rgbClr val="333333"/>
          </a:solidFill>
          <a:latin typeface="+mn-lt"/>
          <a:ea typeface="MS PGothic" pitchFamily="34" charset="-128"/>
          <a:cs typeface="MS PGothic" pitchFamily="34" charset="-128"/>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333333"/>
          </a:solidFill>
          <a:latin typeface="+mn-lt"/>
          <a:ea typeface="MS PGothic" pitchFamily="34" charset="-128"/>
          <a:cs typeface="MS PGothic" pitchFamily="34" charset="-128"/>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rgbClr val="333333"/>
          </a:solidFill>
          <a:latin typeface="+mn-lt"/>
          <a:ea typeface="MS PGothic" pitchFamily="34" charset="-128"/>
          <a:cs typeface="MS PGothic" pitchFamily="34" charset="-128"/>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333333"/>
          </a:solidFill>
          <a:latin typeface="+mn-lt"/>
          <a:ea typeface="MS PGothic" pitchFamily="34" charset="-128"/>
          <a:cs typeface="MS PGothic" pitchFamily="34" charset="-128"/>
        </a:defRPr>
      </a:lvl5pPr>
      <a:lvl6pPr marL="25146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152400"/>
            <a:ext cx="8229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6627" name="Rectangle 3"/>
          <p:cNvSpPr>
            <a:spLocks noGrp="1" noChangeArrowheads="1"/>
          </p:cNvSpPr>
          <p:nvPr>
            <p:ph type="body" idx="1"/>
          </p:nvPr>
        </p:nvSpPr>
        <p:spPr bwMode="auto">
          <a:xfrm>
            <a:off x="609600" y="9906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76836" name="Line 4"/>
          <p:cNvSpPr>
            <a:spLocks noChangeShapeType="1"/>
          </p:cNvSpPr>
          <p:nvPr/>
        </p:nvSpPr>
        <p:spPr bwMode="auto">
          <a:xfrm>
            <a:off x="76200" y="762000"/>
            <a:ext cx="8991600" cy="0"/>
          </a:xfrm>
          <a:prstGeom prst="line">
            <a:avLst/>
          </a:prstGeom>
          <a:noFill/>
          <a:ln w="19050">
            <a:solidFill>
              <a:srgbClr val="808080"/>
            </a:solidFill>
            <a:round/>
            <a:headEnd/>
            <a:tailEnd/>
          </a:ln>
          <a:effectLst/>
        </p:spPr>
        <p:txBody>
          <a:bodyPr/>
          <a:lstStyle/>
          <a:p>
            <a:pPr>
              <a:defRPr/>
            </a:pPr>
            <a:endParaRPr lang="en-US">
              <a:latin typeface="Arial" pitchFamily="34" charset="0"/>
              <a:ea typeface="+mn-ea"/>
              <a:cs typeface="+mn-cs"/>
            </a:endParaRPr>
          </a:p>
        </p:txBody>
      </p:sp>
      <p:sp>
        <p:nvSpPr>
          <p:cNvPr id="376837" name="Rectangle 5"/>
          <p:cNvSpPr>
            <a:spLocks noGrp="1" noChangeArrowheads="1"/>
          </p:cNvSpPr>
          <p:nvPr>
            <p:ph type="sldNum" sz="quarter" idx="4"/>
          </p:nvPr>
        </p:nvSpPr>
        <p:spPr bwMode="auto">
          <a:xfrm>
            <a:off x="0" y="66897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algn="ctr" eaLnBrk="0" hangingPunct="0">
              <a:defRPr sz="1000">
                <a:solidFill>
                  <a:srgbClr val="333333"/>
                </a:solidFill>
                <a:latin typeface="Palatino Linotype" pitchFamily="18" charset="0"/>
                <a:ea typeface="MS PGothic" pitchFamily="34" charset="-128"/>
                <a:cs typeface="+mn-cs"/>
              </a:defRPr>
            </a:lvl1pPr>
          </a:lstStyle>
          <a:p>
            <a:pPr>
              <a:defRPr/>
            </a:pPr>
            <a:fld id="{BC3DAB26-67BD-465F-9057-032C644F9940}" type="slidenum">
              <a:rPr lang="en-US"/>
              <a:pPr>
                <a:defRPr/>
              </a:pPr>
              <a:t>‹#›</a:t>
            </a:fld>
            <a:endParaRPr lang="en-US"/>
          </a:p>
        </p:txBody>
      </p:sp>
      <p:pic>
        <p:nvPicPr>
          <p:cNvPr id="26630" name="Picture 6" descr="Partners Founded By_08"/>
          <p:cNvPicPr>
            <a:picLocks noChangeAspect="1" noChangeArrowheads="1"/>
          </p:cNvPicPr>
          <p:nvPr/>
        </p:nvPicPr>
        <p:blipFill>
          <a:blip r:embed="rId13"/>
          <a:srcRect/>
          <a:stretch>
            <a:fillRect/>
          </a:stretch>
        </p:blipFill>
        <p:spPr bwMode="auto">
          <a:xfrm>
            <a:off x="6705600" y="6553200"/>
            <a:ext cx="2270125" cy="2746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2" r:id="rId1"/>
    <p:sldLayoutId id="2147483689" r:id="rId2"/>
    <p:sldLayoutId id="2147483688" r:id="rId3"/>
    <p:sldLayoutId id="2147483687" r:id="rId4"/>
    <p:sldLayoutId id="2147483686" r:id="rId5"/>
    <p:sldLayoutId id="2147483685" r:id="rId6"/>
    <p:sldLayoutId id="2147483684" r:id="rId7"/>
    <p:sldLayoutId id="2147483683" r:id="rId8"/>
    <p:sldLayoutId id="2147483682" r:id="rId9"/>
    <p:sldLayoutId id="2147483681" r:id="rId10"/>
    <p:sldLayoutId id="2147483680" r:id="rId11"/>
  </p:sldLayoutIdLst>
  <p:hf hdr="0" ftr="0" dt="0"/>
  <p:txStyles>
    <p:titleStyle>
      <a:lvl1pPr algn="l" rtl="0" eaLnBrk="0" fontAlgn="base" hangingPunct="0">
        <a:spcBef>
          <a:spcPct val="0"/>
        </a:spcBef>
        <a:spcAft>
          <a:spcPct val="0"/>
        </a:spcAft>
        <a:defRPr sz="2400" b="1">
          <a:solidFill>
            <a:srgbClr val="808080"/>
          </a:solidFill>
          <a:latin typeface="+mj-lt"/>
          <a:ea typeface="MS PGothic" pitchFamily="34" charset="-128"/>
          <a:cs typeface="MS PGothic" pitchFamily="34" charset="-128"/>
        </a:defRPr>
      </a:lvl1pPr>
      <a:lvl2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2pPr>
      <a:lvl3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3pPr>
      <a:lvl4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4pPr>
      <a:lvl5pPr algn="l" rtl="0" eaLnBrk="0" fontAlgn="base" hangingPunct="0">
        <a:spcBef>
          <a:spcPct val="0"/>
        </a:spcBef>
        <a:spcAft>
          <a:spcPct val="0"/>
        </a:spcAft>
        <a:defRPr sz="2400" b="1">
          <a:solidFill>
            <a:srgbClr val="808080"/>
          </a:solidFill>
          <a:latin typeface="Arial" pitchFamily="34" charset="0"/>
          <a:ea typeface="MS PGothic" pitchFamily="34" charset="-128"/>
          <a:cs typeface="MS PGothic" pitchFamily="34" charset="-128"/>
        </a:defRPr>
      </a:lvl5pPr>
      <a:lvl6pPr marL="457200" algn="l" rtl="0" fontAlgn="base">
        <a:spcBef>
          <a:spcPct val="0"/>
        </a:spcBef>
        <a:spcAft>
          <a:spcPct val="0"/>
        </a:spcAft>
        <a:defRPr sz="2400" b="1">
          <a:solidFill>
            <a:srgbClr val="808080"/>
          </a:solidFill>
          <a:latin typeface="Arial" pitchFamily="34" charset="0"/>
        </a:defRPr>
      </a:lvl6pPr>
      <a:lvl7pPr marL="914400" algn="l" rtl="0" fontAlgn="base">
        <a:spcBef>
          <a:spcPct val="0"/>
        </a:spcBef>
        <a:spcAft>
          <a:spcPct val="0"/>
        </a:spcAft>
        <a:defRPr sz="2400" b="1">
          <a:solidFill>
            <a:srgbClr val="808080"/>
          </a:solidFill>
          <a:latin typeface="Arial" pitchFamily="34" charset="0"/>
        </a:defRPr>
      </a:lvl7pPr>
      <a:lvl8pPr marL="1371600" algn="l" rtl="0" fontAlgn="base">
        <a:spcBef>
          <a:spcPct val="0"/>
        </a:spcBef>
        <a:spcAft>
          <a:spcPct val="0"/>
        </a:spcAft>
        <a:defRPr sz="2400" b="1">
          <a:solidFill>
            <a:srgbClr val="808080"/>
          </a:solidFill>
          <a:latin typeface="Arial" pitchFamily="34" charset="0"/>
        </a:defRPr>
      </a:lvl8pPr>
      <a:lvl9pPr marL="1828800" algn="l" rtl="0" fontAlgn="base">
        <a:spcBef>
          <a:spcPct val="0"/>
        </a:spcBef>
        <a:spcAft>
          <a:spcPct val="0"/>
        </a:spcAft>
        <a:defRPr sz="2400" b="1">
          <a:solidFill>
            <a:srgbClr val="808080"/>
          </a:solidFill>
          <a:latin typeface="Arial" pitchFamily="34"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333333"/>
          </a:solidFill>
          <a:latin typeface="+mn-lt"/>
          <a:ea typeface="MS PGothic" pitchFamily="34" charset="-128"/>
          <a:cs typeface="MS PGothic" pitchFamily="34" charset="-128"/>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rgbClr val="333333"/>
          </a:solidFill>
          <a:latin typeface="+mn-lt"/>
          <a:ea typeface="MS PGothic" pitchFamily="34" charset="-128"/>
          <a:cs typeface="MS PGothic" pitchFamily="34" charset="-128"/>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333333"/>
          </a:solidFill>
          <a:latin typeface="+mn-lt"/>
          <a:ea typeface="MS PGothic" pitchFamily="34" charset="-128"/>
          <a:cs typeface="MS PGothic" pitchFamily="34" charset="-128"/>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rgbClr val="333333"/>
          </a:solidFill>
          <a:latin typeface="+mn-lt"/>
          <a:ea typeface="MS PGothic" pitchFamily="34" charset="-128"/>
          <a:cs typeface="MS PGothic" pitchFamily="34" charset="-128"/>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333333"/>
          </a:solidFill>
          <a:latin typeface="+mn-lt"/>
          <a:ea typeface="MS PGothic" pitchFamily="34" charset="-128"/>
          <a:cs typeface="MS PGothic" pitchFamily="34" charset="-128"/>
        </a:defRPr>
      </a:lvl5pPr>
      <a:lvl6pPr marL="25146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3333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chart" Target="../charts/chart5.xml"/><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7"/>
          <p:cNvSpPr txBox="1">
            <a:spLocks noChangeArrowheads="1"/>
          </p:cNvSpPr>
          <p:nvPr/>
        </p:nvSpPr>
        <p:spPr bwMode="auto">
          <a:xfrm>
            <a:off x="3114675" y="2894013"/>
            <a:ext cx="6019800" cy="3709987"/>
          </a:xfrm>
          <a:prstGeom prst="rect">
            <a:avLst/>
          </a:prstGeom>
          <a:noFill/>
          <a:ln w="12700">
            <a:noFill/>
            <a:miter lim="800000"/>
            <a:headEnd type="none" w="sm" len="sm"/>
            <a:tailEnd type="none" w="sm" len="sm"/>
          </a:ln>
        </p:spPr>
        <p:txBody>
          <a:bodyPr>
            <a:spAutoFit/>
          </a:bodyPr>
          <a:lstStyle/>
          <a:p>
            <a:pPr>
              <a:spcBef>
                <a:spcPct val="50000"/>
              </a:spcBef>
            </a:pPr>
            <a:r>
              <a:rPr lang="en-US" sz="1600" b="1">
                <a:solidFill>
                  <a:srgbClr val="008AB0"/>
                </a:solidFill>
              </a:rPr>
              <a:t>Partners HealthCare System:</a:t>
            </a:r>
            <a:br>
              <a:rPr lang="en-US" sz="1600" b="1">
                <a:solidFill>
                  <a:srgbClr val="008AB0"/>
                </a:solidFill>
              </a:rPr>
            </a:br>
            <a:r>
              <a:rPr lang="en-US" sz="1600" b="1">
                <a:solidFill>
                  <a:srgbClr val="008AB0"/>
                </a:solidFill>
              </a:rPr>
              <a:t>  	Improving Transitions of Care</a:t>
            </a:r>
          </a:p>
          <a:p>
            <a:pPr>
              <a:spcBef>
                <a:spcPts val="1000"/>
              </a:spcBef>
            </a:pPr>
            <a:endParaRPr lang="en-US" b="1">
              <a:solidFill>
                <a:srgbClr val="008AB0"/>
              </a:solidFill>
            </a:endParaRPr>
          </a:p>
          <a:p>
            <a:pPr>
              <a:spcBef>
                <a:spcPct val="50000"/>
              </a:spcBef>
            </a:pPr>
            <a:r>
              <a:rPr lang="en-US" sz="2000" b="1">
                <a:solidFill>
                  <a:srgbClr val="008AB0"/>
                </a:solidFill>
              </a:rPr>
              <a:t>The One Trick Pony Rides Again!</a:t>
            </a:r>
            <a:endParaRPr lang="en-US" sz="500" b="1">
              <a:solidFill>
                <a:srgbClr val="008AB0"/>
              </a:solidFill>
            </a:endParaRPr>
          </a:p>
          <a:p>
            <a:pPr>
              <a:spcBef>
                <a:spcPct val="50000"/>
              </a:spcBef>
            </a:pPr>
            <a:endParaRPr lang="en-US" sz="1200">
              <a:solidFill>
                <a:srgbClr val="008AB0"/>
              </a:solidFill>
            </a:endParaRPr>
          </a:p>
          <a:p>
            <a:pPr>
              <a:spcBef>
                <a:spcPct val="50000"/>
              </a:spcBef>
            </a:pPr>
            <a:r>
              <a:rPr lang="en-US" sz="1200">
                <a:solidFill>
                  <a:srgbClr val="008AB0"/>
                </a:solidFill>
              </a:rPr>
              <a:t/>
            </a:r>
            <a:br>
              <a:rPr lang="en-US" sz="1200">
                <a:solidFill>
                  <a:srgbClr val="008AB0"/>
                </a:solidFill>
              </a:rPr>
            </a:br>
            <a:r>
              <a:rPr lang="en-US" sz="1200" b="1">
                <a:solidFill>
                  <a:srgbClr val="008AB0"/>
                </a:solidFill>
              </a:rPr>
              <a:t>Partners Clinical Performance/ Department of Quality, Safety, &amp; Value</a:t>
            </a:r>
          </a:p>
          <a:p>
            <a:r>
              <a:rPr lang="en-US" sz="1200">
                <a:solidFill>
                  <a:srgbClr val="008AB0"/>
                </a:solidFill>
              </a:rPr>
              <a:t>Alison Holliday, MPH, Project Manager, Patient Safety PHS</a:t>
            </a:r>
          </a:p>
          <a:p>
            <a:r>
              <a:rPr lang="en-US" sz="1200">
                <a:solidFill>
                  <a:srgbClr val="008AB0"/>
                </a:solidFill>
              </a:rPr>
              <a:t>Terrence O’Malley, MD, Medical Director, Non Acute Care Services PHS</a:t>
            </a:r>
          </a:p>
          <a:p>
            <a:endParaRPr lang="en-US" sz="1200">
              <a:solidFill>
                <a:srgbClr val="008AB0"/>
              </a:solidFill>
            </a:endParaRPr>
          </a:p>
          <a:p>
            <a:endParaRPr lang="en-US" sz="1200">
              <a:solidFill>
                <a:srgbClr val="008AB0"/>
              </a:solidFill>
            </a:endParaRPr>
          </a:p>
          <a:p>
            <a:r>
              <a:rPr lang="en-US" sz="1600">
                <a:solidFill>
                  <a:srgbClr val="008AB0"/>
                </a:solidFill>
              </a:rPr>
              <a:t>MA Coalition for the Prevention of Medical Errors</a:t>
            </a:r>
          </a:p>
          <a:p>
            <a:r>
              <a:rPr lang="en-US" sz="1200">
                <a:solidFill>
                  <a:srgbClr val="008AB0"/>
                </a:solidFill>
              </a:rPr>
              <a:t>May 20, 2013</a:t>
            </a:r>
          </a:p>
          <a:p>
            <a:endParaRPr lang="en-US" sz="1000"/>
          </a:p>
          <a:p>
            <a:pPr>
              <a:spcBef>
                <a:spcPct val="50000"/>
              </a:spcBef>
            </a:pPr>
            <a:endParaRPr lang="en-US" sz="1000" b="1">
              <a:solidFill>
                <a:srgbClr val="008AB0"/>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603250" y="152400"/>
            <a:ext cx="8229600" cy="609600"/>
          </a:xfrm>
        </p:spPr>
        <p:txBody>
          <a:bodyPr/>
          <a:lstStyle/>
          <a:p>
            <a:r>
              <a:rPr lang="en-US" sz="2000" smtClean="0">
                <a:ea typeface="MS PGothic"/>
                <a:cs typeface="MS PGothic"/>
              </a:rPr>
              <a:t>Outline</a:t>
            </a:r>
          </a:p>
        </p:txBody>
      </p:sp>
      <p:sp>
        <p:nvSpPr>
          <p:cNvPr id="43010" name="Content Placeholder 2"/>
          <p:cNvSpPr>
            <a:spLocks noGrp="1"/>
          </p:cNvSpPr>
          <p:nvPr>
            <p:ph idx="1"/>
          </p:nvPr>
        </p:nvSpPr>
        <p:spPr/>
        <p:txBody>
          <a:bodyPr/>
          <a:lstStyle/>
          <a:p>
            <a:r>
              <a:rPr lang="en-US" smtClean="0">
                <a:solidFill>
                  <a:schemeClr val="tx1"/>
                </a:solidFill>
                <a:ea typeface="MS PGothic"/>
                <a:cs typeface="MS PGothic"/>
              </a:rPr>
              <a:t>The Pony’s One Trick</a:t>
            </a:r>
          </a:p>
          <a:p>
            <a:pPr lvl="1">
              <a:buFont typeface="Arial" charset="0"/>
              <a:buChar char="•"/>
            </a:pPr>
            <a:r>
              <a:rPr lang="en-US" smtClean="0">
                <a:ea typeface="MS PGothic"/>
                <a:cs typeface="MS PGothic"/>
              </a:rPr>
              <a:t>Partners Continuing Care (PCC) to ED Transfers</a:t>
            </a:r>
          </a:p>
          <a:p>
            <a:pPr lvl="2">
              <a:buSzPct val="75000"/>
              <a:buFont typeface="Courier New" pitchFamily="49" charset="0"/>
              <a:buChar char="o"/>
            </a:pPr>
            <a:r>
              <a:rPr lang="en-US" smtClean="0">
                <a:ea typeface="MS PGothic"/>
                <a:cs typeface="MS PGothic"/>
              </a:rPr>
              <a:t>Problem</a:t>
            </a:r>
          </a:p>
          <a:p>
            <a:pPr lvl="2">
              <a:buSzPct val="75000"/>
              <a:buFont typeface="Courier New" pitchFamily="49" charset="0"/>
              <a:buChar char="o"/>
            </a:pPr>
            <a:r>
              <a:rPr lang="en-US" smtClean="0">
                <a:ea typeface="MS PGothic"/>
                <a:cs typeface="MS PGothic"/>
              </a:rPr>
              <a:t>Approach / Tools</a:t>
            </a:r>
          </a:p>
          <a:p>
            <a:pPr lvl="2">
              <a:buSzPct val="75000"/>
              <a:buFont typeface="Courier New" pitchFamily="49" charset="0"/>
              <a:buChar char="o"/>
            </a:pPr>
            <a:r>
              <a:rPr lang="en-US" smtClean="0">
                <a:ea typeface="MS PGothic"/>
                <a:cs typeface="MS PGothic"/>
              </a:rPr>
              <a:t>Results</a:t>
            </a:r>
          </a:p>
          <a:p>
            <a:r>
              <a:rPr lang="en-US" smtClean="0">
                <a:ea typeface="MS PGothic"/>
                <a:cs typeface="MS PGothic"/>
              </a:rPr>
              <a:t>How the Pony Learned the Trick</a:t>
            </a:r>
          </a:p>
          <a:p>
            <a:pPr lvl="1">
              <a:buFont typeface="Arial" charset="0"/>
              <a:buChar char="•"/>
            </a:pPr>
            <a:r>
              <a:rPr lang="en-US" smtClean="0">
                <a:ea typeface="MS PGothic"/>
                <a:cs typeface="MS PGothic"/>
              </a:rPr>
              <a:t>Partners Hospital Discharges</a:t>
            </a:r>
          </a:p>
          <a:p>
            <a:pPr lvl="2">
              <a:buSzPct val="75000"/>
              <a:buFont typeface="Courier New" pitchFamily="49" charset="0"/>
              <a:buChar char="o"/>
            </a:pPr>
            <a:r>
              <a:rPr lang="en-US" smtClean="0">
                <a:ea typeface="MS PGothic"/>
                <a:cs typeface="MS PGothic"/>
              </a:rPr>
              <a:t>Problem</a:t>
            </a:r>
          </a:p>
          <a:p>
            <a:pPr lvl="2">
              <a:buSzPct val="75000"/>
              <a:buFont typeface="Courier New" pitchFamily="49" charset="0"/>
              <a:buChar char="o"/>
            </a:pPr>
            <a:r>
              <a:rPr lang="en-US" smtClean="0">
                <a:ea typeface="MS PGothic"/>
                <a:cs typeface="MS PGothic"/>
              </a:rPr>
              <a:t>Results</a:t>
            </a:r>
          </a:p>
          <a:p>
            <a:pPr lvl="2">
              <a:buSzPct val="75000"/>
              <a:buFont typeface="Courier New" pitchFamily="49" charset="0"/>
              <a:buChar char="o"/>
            </a:pPr>
            <a:r>
              <a:rPr lang="en-US" smtClean="0">
                <a:ea typeface="MS PGothic"/>
                <a:cs typeface="MS PGothic"/>
              </a:rPr>
              <a:t>Lessons Learned / Advice</a:t>
            </a:r>
          </a:p>
        </p:txBody>
      </p:sp>
      <p:sp>
        <p:nvSpPr>
          <p:cNvPr id="43011" name="Slide Number Placeholder 3"/>
          <p:cNvSpPr>
            <a:spLocks noGrp="1"/>
          </p:cNvSpPr>
          <p:nvPr>
            <p:ph type="sldNum" sz="quarter" idx="10"/>
          </p:nvPr>
        </p:nvSpPr>
        <p:spPr>
          <a:noFill/>
        </p:spPr>
        <p:txBody>
          <a:bodyPr/>
          <a:lstStyle/>
          <a:p>
            <a:fld id="{1D6FD7DA-A6CE-4E4D-80B6-F2A168AF5EE6}" type="slidenum">
              <a:rPr lang="en-US" smtClean="0">
                <a:ea typeface="MS PGothic"/>
                <a:cs typeface="MS PGothic"/>
              </a:rPr>
              <a:pPr/>
              <a:t>2</a:t>
            </a:fld>
            <a:endParaRPr lang="en-US" smtClean="0">
              <a:ea typeface="MS PGothic"/>
              <a:cs typeface="MS PGothic"/>
            </a:endParaRPr>
          </a:p>
        </p:txBody>
      </p:sp>
      <p:sp>
        <p:nvSpPr>
          <p:cNvPr id="5"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52400"/>
            <a:ext cx="8229600" cy="609600"/>
          </a:xfrm>
        </p:spPr>
        <p:txBody>
          <a:bodyPr/>
          <a:lstStyle/>
          <a:p>
            <a:r>
              <a:rPr lang="en-US" sz="2000" smtClean="0">
                <a:ea typeface="MS PGothic"/>
                <a:cs typeface="MS PGothic"/>
              </a:rPr>
              <a:t>PCC to ED Transfers</a:t>
            </a:r>
          </a:p>
        </p:txBody>
      </p:sp>
      <p:sp>
        <p:nvSpPr>
          <p:cNvPr id="44034" name="Content Placeholder 2"/>
          <p:cNvSpPr>
            <a:spLocks noGrp="1"/>
          </p:cNvSpPr>
          <p:nvPr>
            <p:ph idx="1"/>
          </p:nvPr>
        </p:nvSpPr>
        <p:spPr/>
        <p:txBody>
          <a:bodyPr/>
          <a:lstStyle/>
          <a:p>
            <a:r>
              <a:rPr lang="en-US" smtClean="0">
                <a:ea typeface="MS PGothic"/>
                <a:cs typeface="MS PGothic"/>
              </a:rPr>
              <a:t>The Problem</a:t>
            </a:r>
          </a:p>
          <a:p>
            <a:pPr lvl="1">
              <a:buFont typeface="Arial" charset="0"/>
              <a:buChar char="•"/>
            </a:pPr>
            <a:r>
              <a:rPr lang="en-US" smtClean="0">
                <a:ea typeface="MS PGothic"/>
                <a:cs typeface="MS PGothic"/>
              </a:rPr>
              <a:t>Patients sent to the ED from PCC sites (Home Health, SNF, LTAC and IRF) arrive without the clinical information the ED clinicians need to provide safe, timely and appropriate care</a:t>
            </a:r>
          </a:p>
          <a:p>
            <a:pPr lvl="1">
              <a:buFont typeface="Arial" charset="0"/>
              <a:buChar char="•"/>
            </a:pPr>
            <a:r>
              <a:rPr lang="en-US" smtClean="0">
                <a:ea typeface="MS PGothic"/>
                <a:cs typeface="MS PGothic"/>
              </a:rPr>
              <a:t>Examples:</a:t>
            </a:r>
          </a:p>
          <a:p>
            <a:pPr lvl="2">
              <a:buSzPct val="75000"/>
              <a:buFont typeface="Courier New" pitchFamily="49" charset="0"/>
              <a:buChar char="o"/>
            </a:pPr>
            <a:r>
              <a:rPr lang="en-US" smtClean="0">
                <a:ea typeface="MS PGothic"/>
                <a:cs typeface="MS PGothic"/>
              </a:rPr>
              <a:t>Patient received medication to which he was known to be allergic because allergies were not communicated</a:t>
            </a:r>
          </a:p>
          <a:p>
            <a:pPr lvl="2">
              <a:buSzPct val="75000"/>
              <a:buFont typeface="Courier New" pitchFamily="49" charset="0"/>
              <a:buChar char="o"/>
            </a:pPr>
            <a:r>
              <a:rPr lang="en-US" smtClean="0">
                <a:ea typeface="MS PGothic"/>
                <a:cs typeface="MS PGothic"/>
              </a:rPr>
              <a:t>ED clinicians unable to reach family members on home phone because they didn’t know to look for them in the ED waiting room</a:t>
            </a:r>
          </a:p>
          <a:p>
            <a:pPr lvl="2">
              <a:buSzPct val="75000"/>
              <a:buFont typeface="Courier New" pitchFamily="49" charset="0"/>
              <a:buChar char="o"/>
            </a:pPr>
            <a:r>
              <a:rPr lang="en-US" smtClean="0">
                <a:ea typeface="MS PGothic"/>
                <a:cs typeface="MS PGothic"/>
              </a:rPr>
              <a:t>Patient intubated in the ED for respiratory failure because her previously established DNR/DNI status was not communicated</a:t>
            </a:r>
          </a:p>
          <a:p>
            <a:pPr lvl="1">
              <a:buFont typeface="Arial" charset="0"/>
              <a:buChar char="•"/>
            </a:pPr>
            <a:r>
              <a:rPr lang="en-US" smtClean="0">
                <a:ea typeface="MS PGothic"/>
                <a:cs typeface="MS PGothic"/>
              </a:rPr>
              <a:t>Result:</a:t>
            </a:r>
          </a:p>
          <a:p>
            <a:pPr lvl="2">
              <a:buSzPct val="75000"/>
              <a:buFont typeface="Courier New" pitchFamily="49" charset="0"/>
              <a:buChar char="o"/>
            </a:pPr>
            <a:r>
              <a:rPr lang="en-US" smtClean="0">
                <a:ea typeface="MS PGothic"/>
                <a:cs typeface="MS PGothic"/>
              </a:rPr>
              <a:t>Unsafe and inappropriate care</a:t>
            </a:r>
          </a:p>
          <a:p>
            <a:pPr lvl="2">
              <a:buSzPct val="75000"/>
              <a:buFont typeface="Courier New" pitchFamily="49" charset="0"/>
              <a:buChar char="o"/>
            </a:pPr>
            <a:r>
              <a:rPr lang="en-US" smtClean="0">
                <a:ea typeface="MS PGothic"/>
                <a:cs typeface="MS PGothic"/>
              </a:rPr>
              <a:t>Avoidable costs and readmissions</a:t>
            </a:r>
          </a:p>
        </p:txBody>
      </p:sp>
      <p:sp>
        <p:nvSpPr>
          <p:cNvPr id="44035" name="Slide Number Placeholder 3"/>
          <p:cNvSpPr>
            <a:spLocks noGrp="1"/>
          </p:cNvSpPr>
          <p:nvPr>
            <p:ph type="sldNum" sz="quarter" idx="10"/>
          </p:nvPr>
        </p:nvSpPr>
        <p:spPr>
          <a:noFill/>
        </p:spPr>
        <p:txBody>
          <a:bodyPr/>
          <a:lstStyle/>
          <a:p>
            <a:fld id="{001B42B5-230F-4546-A20D-14B9B04172AA}" type="slidenum">
              <a:rPr lang="en-US" smtClean="0">
                <a:ea typeface="MS PGothic"/>
                <a:cs typeface="MS PGothic"/>
              </a:rPr>
              <a:pPr/>
              <a:t>3</a:t>
            </a:fld>
            <a:endParaRPr lang="en-US" smtClean="0">
              <a:ea typeface="MS PGothic"/>
              <a:cs typeface="MS PGothic"/>
            </a:endParaRPr>
          </a:p>
        </p:txBody>
      </p:sp>
      <p:sp>
        <p:nvSpPr>
          <p:cNvPr id="5"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612775" y="152400"/>
            <a:ext cx="8229600" cy="609600"/>
          </a:xfrm>
        </p:spPr>
        <p:txBody>
          <a:bodyPr/>
          <a:lstStyle/>
          <a:p>
            <a:r>
              <a:rPr lang="en-US" sz="2000" smtClean="0">
                <a:ea typeface="MS PGothic"/>
                <a:cs typeface="MS PGothic"/>
              </a:rPr>
              <a:t>The Trick:  Approach and Tools</a:t>
            </a:r>
          </a:p>
        </p:txBody>
      </p:sp>
      <p:sp>
        <p:nvSpPr>
          <p:cNvPr id="45058" name="Content Placeholder 2"/>
          <p:cNvSpPr>
            <a:spLocks noGrp="1"/>
          </p:cNvSpPr>
          <p:nvPr>
            <p:ph idx="1"/>
          </p:nvPr>
        </p:nvSpPr>
        <p:spPr>
          <a:xfrm>
            <a:off x="609600" y="990600"/>
            <a:ext cx="8229600" cy="5348288"/>
          </a:xfrm>
        </p:spPr>
        <p:txBody>
          <a:bodyPr/>
          <a:lstStyle/>
          <a:p>
            <a:r>
              <a:rPr lang="en-US" smtClean="0">
                <a:ea typeface="MS PGothic"/>
                <a:cs typeface="MS PGothic"/>
              </a:rPr>
              <a:t>Identify what the ED clinicians want to receive</a:t>
            </a:r>
          </a:p>
          <a:p>
            <a:pPr lvl="1">
              <a:buFont typeface="Arial" charset="0"/>
              <a:buChar char="•"/>
            </a:pPr>
            <a:r>
              <a:rPr lang="en-US" smtClean="0">
                <a:ea typeface="MS PGothic"/>
                <a:cs typeface="MS PGothic"/>
              </a:rPr>
              <a:t>Focus groups</a:t>
            </a:r>
          </a:p>
          <a:p>
            <a:pPr lvl="1">
              <a:buFont typeface="Arial" charset="0"/>
              <a:buChar char="•"/>
            </a:pPr>
            <a:r>
              <a:rPr lang="en-US" smtClean="0">
                <a:ea typeface="MS PGothic"/>
                <a:cs typeface="MS PGothic"/>
              </a:rPr>
              <a:t>Prioritized by Network ED Chiefs</a:t>
            </a:r>
          </a:p>
          <a:p>
            <a:r>
              <a:rPr lang="en-US" smtClean="0">
                <a:ea typeface="MS PGothic"/>
                <a:cs typeface="MS PGothic"/>
              </a:rPr>
              <a:t>Scope down</a:t>
            </a:r>
          </a:p>
          <a:p>
            <a:pPr lvl="1">
              <a:buFont typeface="Arial" charset="0"/>
              <a:buChar char="•"/>
            </a:pPr>
            <a:r>
              <a:rPr lang="en-US" smtClean="0">
                <a:ea typeface="MS PGothic"/>
                <a:cs typeface="MS PGothic"/>
              </a:rPr>
              <a:t>200 elements reduced to 44</a:t>
            </a:r>
          </a:p>
          <a:p>
            <a:pPr lvl="1">
              <a:buFont typeface="Arial" charset="0"/>
              <a:buChar char="•"/>
            </a:pPr>
            <a:r>
              <a:rPr lang="en-US" smtClean="0">
                <a:ea typeface="MS PGothic"/>
                <a:cs typeface="MS PGothic"/>
              </a:rPr>
              <a:t>Start with 16</a:t>
            </a:r>
          </a:p>
          <a:p>
            <a:r>
              <a:rPr lang="en-US" smtClean="0">
                <a:ea typeface="MS PGothic"/>
                <a:cs typeface="MS PGothic"/>
              </a:rPr>
              <a:t>Measure</a:t>
            </a:r>
          </a:p>
          <a:p>
            <a:pPr lvl="1">
              <a:buFont typeface="Arial" charset="0"/>
              <a:buChar char="•"/>
            </a:pPr>
            <a:r>
              <a:rPr lang="en-US" smtClean="0">
                <a:ea typeface="MS PGothic"/>
                <a:cs typeface="MS PGothic"/>
              </a:rPr>
              <a:t>Review all ED transfer packets for presence of essential data</a:t>
            </a:r>
          </a:p>
          <a:p>
            <a:r>
              <a:rPr lang="en-US" smtClean="0">
                <a:ea typeface="MS PGothic"/>
                <a:cs typeface="MS PGothic"/>
              </a:rPr>
              <a:t>Report</a:t>
            </a:r>
          </a:p>
          <a:p>
            <a:pPr lvl="1">
              <a:buFont typeface="Arial" charset="0"/>
              <a:buChar char="•"/>
            </a:pPr>
            <a:r>
              <a:rPr lang="en-US" smtClean="0">
                <a:ea typeface="MS PGothic"/>
                <a:cs typeface="MS PGothic"/>
              </a:rPr>
              <a:t>“Complete” transfer packets: all 16 elements present</a:t>
            </a:r>
          </a:p>
          <a:p>
            <a:pPr lvl="1">
              <a:buFont typeface="Arial" charset="0"/>
              <a:buChar char="•"/>
            </a:pPr>
            <a:r>
              <a:rPr lang="en-US" smtClean="0">
                <a:ea typeface="MS PGothic"/>
                <a:cs typeface="MS PGothic"/>
              </a:rPr>
              <a:t>Share performance with sending sites to trigger interventions</a:t>
            </a:r>
          </a:p>
          <a:p>
            <a:pPr lvl="1">
              <a:buFont typeface="Arial" charset="0"/>
              <a:buChar char="•"/>
            </a:pPr>
            <a:r>
              <a:rPr lang="en-US" smtClean="0">
                <a:ea typeface="MS PGothic"/>
                <a:cs typeface="MS PGothic"/>
              </a:rPr>
              <a:t>Share best practices</a:t>
            </a:r>
          </a:p>
          <a:p>
            <a:pPr lvl="1">
              <a:buFont typeface="Arial" charset="0"/>
              <a:buChar char="•"/>
            </a:pPr>
            <a:r>
              <a:rPr lang="en-US" smtClean="0">
                <a:ea typeface="MS PGothic"/>
                <a:cs typeface="MS PGothic"/>
              </a:rPr>
              <a:t>Feedback from the ED re: completeness, timeliness, and format</a:t>
            </a:r>
          </a:p>
        </p:txBody>
      </p:sp>
      <p:sp>
        <p:nvSpPr>
          <p:cNvPr id="45059" name="Slide Number Placeholder 3"/>
          <p:cNvSpPr>
            <a:spLocks noGrp="1"/>
          </p:cNvSpPr>
          <p:nvPr>
            <p:ph type="sldNum" sz="quarter" idx="10"/>
          </p:nvPr>
        </p:nvSpPr>
        <p:spPr>
          <a:noFill/>
        </p:spPr>
        <p:txBody>
          <a:bodyPr/>
          <a:lstStyle/>
          <a:p>
            <a:fld id="{A34D50F8-8476-4361-AA77-EF102AA5B1CF}" type="slidenum">
              <a:rPr lang="en-US" smtClean="0">
                <a:ea typeface="MS PGothic"/>
                <a:cs typeface="MS PGothic"/>
              </a:rPr>
              <a:pPr/>
              <a:t>4</a:t>
            </a:fld>
            <a:endParaRPr lang="en-US" smtClean="0">
              <a:ea typeface="MS PGothic"/>
              <a:cs typeface="MS PGothic"/>
            </a:endParaRPr>
          </a:p>
        </p:txBody>
      </p:sp>
      <p:sp>
        <p:nvSpPr>
          <p:cNvPr id="5"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03250" y="152400"/>
            <a:ext cx="8229600" cy="609600"/>
          </a:xfrm>
        </p:spPr>
        <p:txBody>
          <a:bodyPr/>
          <a:lstStyle/>
          <a:p>
            <a:pPr>
              <a:defRPr/>
            </a:pPr>
            <a:r>
              <a:rPr lang="en-US" sz="2000" dirty="0" smtClean="0">
                <a:solidFill>
                  <a:schemeClr val="bg1">
                    <a:lumMod val="50000"/>
                  </a:schemeClr>
                </a:solidFill>
                <a:ea typeface="MS PGothic"/>
                <a:cs typeface="MS PGothic"/>
              </a:rPr>
              <a:t>Results: Five PCC Sites</a:t>
            </a:r>
          </a:p>
        </p:txBody>
      </p:sp>
      <p:sp>
        <p:nvSpPr>
          <p:cNvPr id="46082" name="Content Placeholder 2"/>
          <p:cNvSpPr>
            <a:spLocks noGrp="1"/>
          </p:cNvSpPr>
          <p:nvPr>
            <p:ph idx="1"/>
          </p:nvPr>
        </p:nvSpPr>
        <p:spPr>
          <a:xfrm>
            <a:off x="609600" y="990600"/>
            <a:ext cx="8534400" cy="4525963"/>
          </a:xfrm>
        </p:spPr>
        <p:txBody>
          <a:bodyPr/>
          <a:lstStyle/>
          <a:p>
            <a:r>
              <a:rPr lang="en-US" smtClean="0">
                <a:ea typeface="MS PGothic"/>
                <a:cs typeface="MS PGothic"/>
              </a:rPr>
              <a:t>Pre-Intervention (baseline) scores measured &amp; reported</a:t>
            </a:r>
          </a:p>
        </p:txBody>
      </p:sp>
      <p:sp>
        <p:nvSpPr>
          <p:cNvPr id="46083" name="Slide Number Placeholder 3"/>
          <p:cNvSpPr>
            <a:spLocks noGrp="1"/>
          </p:cNvSpPr>
          <p:nvPr>
            <p:ph type="sldNum" sz="quarter" idx="10"/>
          </p:nvPr>
        </p:nvSpPr>
        <p:spPr>
          <a:noFill/>
        </p:spPr>
        <p:txBody>
          <a:bodyPr/>
          <a:lstStyle/>
          <a:p>
            <a:fld id="{E2A83148-B56B-446E-A4A6-C32161275B7B}" type="slidenum">
              <a:rPr lang="en-US" smtClean="0">
                <a:ea typeface="MS PGothic"/>
                <a:cs typeface="MS PGothic"/>
              </a:rPr>
              <a:pPr/>
              <a:t>5</a:t>
            </a:fld>
            <a:endParaRPr lang="en-US" smtClean="0">
              <a:ea typeface="MS PGothic"/>
              <a:cs typeface="MS PGothic"/>
            </a:endParaRPr>
          </a:p>
        </p:txBody>
      </p:sp>
      <p:graphicFrame>
        <p:nvGraphicFramePr>
          <p:cNvPr id="6" name="Group 25"/>
          <p:cNvGraphicFramePr>
            <a:graphicFrameLocks noGrp="1"/>
          </p:cNvGraphicFramePr>
          <p:nvPr/>
        </p:nvGraphicFramePr>
        <p:xfrm>
          <a:off x="352425" y="6024563"/>
          <a:ext cx="2646363" cy="334962"/>
        </p:xfrm>
        <a:graphic>
          <a:graphicData uri="http://schemas.openxmlformats.org/drawingml/2006/table">
            <a:tbl>
              <a:tblPr/>
              <a:tblGrid>
                <a:gridCol w="1002598"/>
                <a:gridCol w="1012154"/>
                <a:gridCol w="630210"/>
              </a:tblGrid>
              <a:tr h="148412">
                <a:tc gridSpan="3">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a:ea typeface="MS PGothic" pitchFamily="34" charset="-128"/>
                          <a:cs typeface="Arial"/>
                        </a:rPr>
                        <a:t>Overall Score: Color Thresholds</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c hMerge="1">
                  <a:txBody>
                    <a:bodyPr/>
                    <a:lstStyle/>
                    <a:p>
                      <a:endParaRPr lang="en-US"/>
                    </a:p>
                  </a:txBody>
                  <a:tcPr/>
                </a:tc>
              </a:tr>
              <a:tr h="186731">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75%  ≤ x ≤  100%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50%  ≤ x &lt;  75%</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x &lt; 50%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bl>
          </a:graphicData>
        </a:graphic>
      </p:graphicFrame>
      <p:sp>
        <p:nvSpPr>
          <p:cNvPr id="46096" name="TextBox 8"/>
          <p:cNvSpPr txBox="1">
            <a:spLocks noChangeArrowheads="1"/>
          </p:cNvSpPr>
          <p:nvPr/>
        </p:nvSpPr>
        <p:spPr bwMode="auto">
          <a:xfrm>
            <a:off x="257175" y="5322888"/>
            <a:ext cx="7734300" cy="646112"/>
          </a:xfrm>
          <a:prstGeom prst="rect">
            <a:avLst/>
          </a:prstGeom>
          <a:noFill/>
          <a:ln w="9525">
            <a:noFill/>
            <a:miter lim="800000"/>
            <a:headEnd/>
            <a:tailEnd/>
          </a:ln>
        </p:spPr>
        <p:txBody>
          <a:bodyPr>
            <a:spAutoFit/>
          </a:bodyPr>
          <a:lstStyle/>
          <a:p>
            <a:r>
              <a:rPr lang="en-US" sz="1200"/>
              <a:t>Overall Score= # cases for which ED transfer documentation included all 16 elements/ total # cases reviewed</a:t>
            </a:r>
          </a:p>
          <a:p>
            <a:r>
              <a:rPr lang="en-US" sz="1200"/>
              <a:t>Element Score= # cases for which ED transfer documentation included element/ total # cases reviewed</a:t>
            </a:r>
          </a:p>
          <a:p>
            <a:r>
              <a:rPr lang="en-US" sz="1200"/>
              <a:t>n= 482 across five sites (A</a:t>
            </a:r>
            <a:r>
              <a:rPr lang="en-US" sz="1200">
                <a:sym typeface="Wingdings" pitchFamily="2" charset="2"/>
              </a:rPr>
              <a:t>E)</a:t>
            </a:r>
            <a:r>
              <a:rPr lang="en-US" sz="1200"/>
              <a:t> </a:t>
            </a:r>
          </a:p>
        </p:txBody>
      </p:sp>
      <p:sp>
        <p:nvSpPr>
          <p:cNvPr id="9"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graphicFrame>
        <p:nvGraphicFramePr>
          <p:cNvPr id="46275" name="Group 195"/>
          <p:cNvGraphicFramePr>
            <a:graphicFrameLocks noGrp="1"/>
          </p:cNvGraphicFramePr>
          <p:nvPr/>
        </p:nvGraphicFramePr>
        <p:xfrm>
          <a:off x="358775" y="1473200"/>
          <a:ext cx="8453438" cy="3810000"/>
        </p:xfrm>
        <a:graphic>
          <a:graphicData uri="http://schemas.openxmlformats.org/drawingml/2006/table">
            <a:tbl>
              <a:tblPr/>
              <a:tblGrid>
                <a:gridCol w="4649788"/>
                <a:gridCol w="550862"/>
                <a:gridCol w="568325"/>
                <a:gridCol w="669925"/>
                <a:gridCol w="619125"/>
                <a:gridCol w="708025"/>
                <a:gridCol w="687388"/>
              </a:tblGrid>
              <a:tr h="17780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MS PGothic"/>
                          <a:cs typeface="MS PGothic"/>
                        </a:rPr>
                        <a:t>Overall</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MS PGothic"/>
                          <a:cs typeface="MS PGothic"/>
                        </a:rPr>
                        <a:t>Total (Avg)</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gridSpan="5">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MS PGothic"/>
                          <a:cs typeface="MS PGothic"/>
                        </a:rPr>
                        <a:t>Site</a:t>
                      </a:r>
                    </a:p>
                  </a:txBody>
                  <a:tcPr marL="8106" marR="8106" marT="810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7800">
                <a:tc vMerge="1">
                  <a:txBody>
                    <a:bodyPr/>
                    <a:lstStyle/>
                    <a:p>
                      <a:endParaRPr lang="en-US"/>
                    </a:p>
                  </a:txBody>
                  <a:tcPr/>
                </a:tc>
                <a:tc v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MS PGothic"/>
                          <a:cs typeface="MS PGothic"/>
                        </a:rPr>
                        <a:t>A</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MS PGothic"/>
                          <a:cs typeface="MS PGothic"/>
                        </a:rPr>
                        <a:t>B</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MS PGothic"/>
                          <a:cs typeface="MS PGothic"/>
                        </a:rPr>
                        <a:t>C</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MS PGothic"/>
                          <a:cs typeface="MS PGothic"/>
                        </a:rPr>
                        <a:t>D</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MS PGothic"/>
                          <a:cs typeface="MS PGothic"/>
                        </a:rPr>
                        <a:t>E</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Overall Completeness Score (% of “Complete” Transfer Packets)</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177800">
                <a:tc gridSpan="7">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MS PGothic"/>
                          <a:cs typeface="MS PGothic"/>
                        </a:rPr>
                        <a:t>Element</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  1. History of Current Issue</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86.4%</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83.9%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98.0%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95.0%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97.3%</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57.7%</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  2. Current Active Clinical Conditions</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82.3%</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53.6%</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92.0%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83.8%</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96.4%</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85.9%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  3. Questions Sending Site Wants Answered</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56.6%</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8.0%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82.0%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45.0%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90.2%</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57.7%</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  4. Clinician at Sending Site Available to Answer Questions</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77.7%</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54.5%</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92.0%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51.3%</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94.6%</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96.2%</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r>
              <a:tr h="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  5. Clinician, if different, to Call with each Urgent Problem</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64.9%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97.3%</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13.0%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52.5%</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67.0%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94.9%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r>
              <a:tr h="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  6. Family Contact Information</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95.8%</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90.2%</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95.0%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95.0%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100.0%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98.7%</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FF00"/>
                    </a:solidFill>
                  </a:tcPr>
                </a:tc>
              </a:tr>
              <a:tr h="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  7. Current Active Medications</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78.2%</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78.6%</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93.0%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95.0%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88.4%</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35.9%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  8. Allergies</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93.3%</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76.8%</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100.0%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96.3%</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94.6%</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98.7%</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FF00"/>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  9. Mental Status at Transfer</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73.5%</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48.2%</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86.0%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70.0%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75.9%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87.2%</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10. Mental Status at Baseline, If Different</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42.5%</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17.0%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34.0%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25.0%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49.1%</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87.2%</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11. Ability to Consent to Treatment</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22.1%</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0.9%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12.0%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7.5%</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5.4%</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84.6%</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12. Code Status</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84.4%</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79.5%</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100.0%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75.0%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71.4%</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96.2%</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CF305"/>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13. Orders for Life-Sustaining Treatment Form</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14. Scheduled Treatments that may be required during ED stay</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47.9%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9.8%</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83.0%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31.3%</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64.3%</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51.3%</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15. Patient May Return to Facility If…</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16.9%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2.7%</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56.0%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16.3%</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4.5%</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5.1%</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177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16. Facility Capabilities</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10.9%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ea typeface="MS PGothic"/>
                          <a:cs typeface="MS PGothic"/>
                        </a:rPr>
                        <a:t>0.9%</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35.0%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18.8%</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MS PGothic"/>
                          <a:cs typeface="MS PGothic"/>
                        </a:rPr>
                        <a:t>0.0%</a:t>
                      </a:r>
                    </a:p>
                  </a:txBody>
                  <a:tcPr marL="8106" marR="8106" marT="810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bl>
          </a:graphicData>
        </a:graphic>
      </p:graphicFrame>
      <p:graphicFrame>
        <p:nvGraphicFramePr>
          <p:cNvPr id="11" name="Group 25"/>
          <p:cNvGraphicFramePr>
            <a:graphicFrameLocks noGrp="1"/>
          </p:cNvGraphicFramePr>
          <p:nvPr/>
        </p:nvGraphicFramePr>
        <p:xfrm>
          <a:off x="3094038" y="6042025"/>
          <a:ext cx="2644775" cy="334963"/>
        </p:xfrm>
        <a:graphic>
          <a:graphicData uri="http://schemas.openxmlformats.org/drawingml/2006/table">
            <a:tbl>
              <a:tblPr/>
              <a:tblGrid>
                <a:gridCol w="1002598"/>
                <a:gridCol w="1012154"/>
                <a:gridCol w="630210"/>
              </a:tblGrid>
              <a:tr h="148412">
                <a:tc gridSpan="3">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a:ea typeface="MS PGothic" pitchFamily="34" charset="-128"/>
                          <a:cs typeface="Arial"/>
                        </a:rPr>
                        <a:t>Element Score: Color Thresholds</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c hMerge="1">
                  <a:txBody>
                    <a:bodyPr/>
                    <a:lstStyle/>
                    <a:p>
                      <a:endParaRPr lang="en-US"/>
                    </a:p>
                  </a:txBody>
                  <a:tcPr/>
                </a:tc>
              </a:tr>
              <a:tr h="186731">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97%  ≤ x ≤  100%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90%  ≤ x &lt;  97%</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x &lt; 90%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152400"/>
            <a:ext cx="8229600" cy="609600"/>
          </a:xfrm>
        </p:spPr>
        <p:txBody>
          <a:bodyPr/>
          <a:lstStyle/>
          <a:p>
            <a:r>
              <a:rPr lang="en-US" sz="2000" smtClean="0">
                <a:ea typeface="MS PGothic"/>
                <a:cs typeface="MS PGothic"/>
              </a:rPr>
              <a:t>Interventions:  One example</a:t>
            </a:r>
          </a:p>
        </p:txBody>
      </p:sp>
      <p:sp>
        <p:nvSpPr>
          <p:cNvPr id="47106" name="Content Placeholder 2"/>
          <p:cNvSpPr>
            <a:spLocks noGrp="1"/>
          </p:cNvSpPr>
          <p:nvPr>
            <p:ph idx="1"/>
          </p:nvPr>
        </p:nvSpPr>
        <p:spPr/>
        <p:txBody>
          <a:bodyPr/>
          <a:lstStyle/>
          <a:p>
            <a:r>
              <a:rPr lang="en-US" smtClean="0">
                <a:ea typeface="MS PGothic"/>
                <a:cs typeface="MS PGothic"/>
              </a:rPr>
              <a:t>Improvement efforts started</a:t>
            </a:r>
          </a:p>
          <a:p>
            <a:r>
              <a:rPr lang="en-US" smtClean="0">
                <a:ea typeface="MS PGothic"/>
                <a:cs typeface="MS PGothic"/>
              </a:rPr>
              <a:t>Post-Intervention (performance) scores TBD</a:t>
            </a:r>
          </a:p>
        </p:txBody>
      </p:sp>
      <p:sp>
        <p:nvSpPr>
          <p:cNvPr id="47107" name="Slide Number Placeholder 3"/>
          <p:cNvSpPr>
            <a:spLocks noGrp="1"/>
          </p:cNvSpPr>
          <p:nvPr>
            <p:ph type="sldNum" sz="quarter" idx="10"/>
          </p:nvPr>
        </p:nvSpPr>
        <p:spPr>
          <a:noFill/>
        </p:spPr>
        <p:txBody>
          <a:bodyPr/>
          <a:lstStyle/>
          <a:p>
            <a:fld id="{E407854D-3C4B-4F1E-865D-9AB0C80F98AF}" type="slidenum">
              <a:rPr lang="en-US" smtClean="0">
                <a:ea typeface="MS PGothic"/>
                <a:cs typeface="MS PGothic"/>
              </a:rPr>
              <a:pPr/>
              <a:t>6</a:t>
            </a:fld>
            <a:endParaRPr lang="en-US" smtClean="0">
              <a:ea typeface="MS PGothic"/>
              <a:cs typeface="MS PGothic"/>
            </a:endParaRPr>
          </a:p>
        </p:txBody>
      </p:sp>
      <p:pic>
        <p:nvPicPr>
          <p:cNvPr id="47108" name="Picture 6" descr="Screen shot 2013-05-09 at 5.25.41 PM.png"/>
          <p:cNvPicPr>
            <a:picLocks noChangeAspect="1"/>
          </p:cNvPicPr>
          <p:nvPr/>
        </p:nvPicPr>
        <p:blipFill>
          <a:blip r:embed="rId3"/>
          <a:srcRect/>
          <a:stretch>
            <a:fillRect/>
          </a:stretch>
        </p:blipFill>
        <p:spPr bwMode="auto">
          <a:xfrm>
            <a:off x="1092200" y="2039938"/>
            <a:ext cx="3208338" cy="4243387"/>
          </a:xfrm>
          <a:prstGeom prst="rect">
            <a:avLst/>
          </a:prstGeom>
          <a:noFill/>
          <a:ln w="47625">
            <a:solidFill>
              <a:schemeClr val="tx1"/>
            </a:solidFill>
            <a:miter lim="800000"/>
            <a:headEnd/>
            <a:tailEnd/>
          </a:ln>
        </p:spPr>
      </p:pic>
      <p:pic>
        <p:nvPicPr>
          <p:cNvPr id="47109" name="Picture 7" descr="Screen shot 2013-05-09 at 5.25.21 PM.png"/>
          <p:cNvPicPr>
            <a:picLocks noChangeAspect="1"/>
          </p:cNvPicPr>
          <p:nvPr/>
        </p:nvPicPr>
        <p:blipFill>
          <a:blip r:embed="rId4"/>
          <a:srcRect/>
          <a:stretch>
            <a:fillRect/>
          </a:stretch>
        </p:blipFill>
        <p:spPr bwMode="auto">
          <a:xfrm>
            <a:off x="4821238" y="2038350"/>
            <a:ext cx="3232150" cy="4244975"/>
          </a:xfrm>
          <a:prstGeom prst="rect">
            <a:avLst/>
          </a:prstGeom>
          <a:noFill/>
          <a:ln w="47625">
            <a:solidFill>
              <a:schemeClr val="tx1"/>
            </a:solidFill>
            <a:miter lim="800000"/>
            <a:headEnd/>
            <a:tailEnd/>
          </a:ln>
        </p:spPr>
      </p:pic>
      <p:sp>
        <p:nvSpPr>
          <p:cNvPr id="7"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612775" y="152400"/>
            <a:ext cx="8229600" cy="609600"/>
          </a:xfrm>
        </p:spPr>
        <p:txBody>
          <a:bodyPr/>
          <a:lstStyle/>
          <a:p>
            <a:r>
              <a:rPr lang="en-US" sz="2000" smtClean="0">
                <a:ea typeface="MS PGothic"/>
                <a:cs typeface="MS PGothic"/>
              </a:rPr>
              <a:t>Partners Discharges:  Where the Pony Learned the Trick</a:t>
            </a:r>
          </a:p>
        </p:txBody>
      </p:sp>
      <p:sp>
        <p:nvSpPr>
          <p:cNvPr id="49154" name="Content Placeholder 2"/>
          <p:cNvSpPr>
            <a:spLocks noGrp="1"/>
          </p:cNvSpPr>
          <p:nvPr>
            <p:ph idx="1"/>
          </p:nvPr>
        </p:nvSpPr>
        <p:spPr/>
        <p:txBody>
          <a:bodyPr/>
          <a:lstStyle/>
          <a:p>
            <a:r>
              <a:rPr lang="en-US" smtClean="0">
                <a:ea typeface="MS PGothic"/>
                <a:cs typeface="MS PGothic"/>
              </a:rPr>
              <a:t>The Problem</a:t>
            </a:r>
          </a:p>
          <a:p>
            <a:pPr lvl="1">
              <a:buFont typeface="Arial" charset="0"/>
              <a:buChar char="•"/>
            </a:pPr>
            <a:r>
              <a:rPr lang="en-US" smtClean="0">
                <a:ea typeface="MS PGothic"/>
                <a:cs typeface="MS PGothic"/>
              </a:rPr>
              <a:t>Unsafe and inefficient care caused by late and incomplete clinical information sent to the next providers of care.  </a:t>
            </a:r>
          </a:p>
          <a:p>
            <a:pPr lvl="1">
              <a:buFont typeface="Arial" charset="0"/>
              <a:buChar char="•"/>
            </a:pPr>
            <a:r>
              <a:rPr lang="en-US" smtClean="0">
                <a:ea typeface="MS PGothic"/>
                <a:cs typeface="MS PGothic"/>
              </a:rPr>
              <a:t>Examples:</a:t>
            </a:r>
          </a:p>
          <a:p>
            <a:pPr lvl="2">
              <a:buSzPct val="75000"/>
              <a:buFont typeface="Courier New" pitchFamily="49" charset="0"/>
              <a:buChar char="o"/>
            </a:pPr>
            <a:r>
              <a:rPr lang="en-US" smtClean="0">
                <a:ea typeface="MS PGothic"/>
                <a:cs typeface="MS PGothic"/>
              </a:rPr>
              <a:t>Patient on anticoagulation arrived in SNF with these instructions:  “Warfarin per INR”</a:t>
            </a:r>
          </a:p>
          <a:p>
            <a:pPr lvl="2">
              <a:buSzPct val="75000"/>
              <a:buFont typeface="Courier New" pitchFamily="49" charset="0"/>
              <a:buChar char="o"/>
            </a:pPr>
            <a:r>
              <a:rPr lang="en-US" smtClean="0">
                <a:ea typeface="MS PGothic"/>
                <a:cs typeface="MS PGothic"/>
              </a:rPr>
              <a:t>Transfer packet with two different “reconciled” medication lists</a:t>
            </a:r>
          </a:p>
          <a:p>
            <a:pPr lvl="2">
              <a:buSzPct val="75000"/>
              <a:buFont typeface="Courier New" pitchFamily="49" charset="0"/>
              <a:buChar char="o"/>
            </a:pPr>
            <a:r>
              <a:rPr lang="en-US" smtClean="0">
                <a:ea typeface="MS PGothic"/>
                <a:cs typeface="MS PGothic"/>
              </a:rPr>
              <a:t>Patient with mechanical heart value arrived without anticoagulation and no list of clinicians available to contact</a:t>
            </a:r>
          </a:p>
          <a:p>
            <a:pPr lvl="2">
              <a:buSzPct val="75000"/>
              <a:buFont typeface="Courier New" pitchFamily="49" charset="0"/>
              <a:buChar char="o"/>
            </a:pPr>
            <a:r>
              <a:rPr lang="en-US" smtClean="0">
                <a:ea typeface="MS PGothic"/>
                <a:cs typeface="MS PGothic"/>
              </a:rPr>
              <a:t>Patient arrived with recent stroke and altered mental status without description of mental status on transfer, returned to the ED for scan</a:t>
            </a:r>
          </a:p>
          <a:p>
            <a:pPr lvl="1">
              <a:buFont typeface="Arial" charset="0"/>
              <a:buChar char="•"/>
            </a:pPr>
            <a:r>
              <a:rPr lang="en-US" smtClean="0">
                <a:ea typeface="MS PGothic"/>
                <a:cs typeface="MS PGothic"/>
              </a:rPr>
              <a:t>The first survey in 2003 showed 0 of 20 packets had all elements, 2/3 had 2/3’s of the elements, 1/3 had 1/3 </a:t>
            </a:r>
          </a:p>
          <a:p>
            <a:pPr lvl="1">
              <a:buFont typeface="Arial" charset="0"/>
              <a:buChar char="•"/>
            </a:pPr>
            <a:r>
              <a:rPr lang="en-US" smtClean="0">
                <a:ea typeface="MS PGothic"/>
                <a:cs typeface="MS PGothic"/>
              </a:rPr>
              <a:t>Completeness score (% discharge packets with all elements) = Zero</a:t>
            </a:r>
          </a:p>
        </p:txBody>
      </p:sp>
      <p:sp>
        <p:nvSpPr>
          <p:cNvPr id="49155" name="Slide Number Placeholder 3"/>
          <p:cNvSpPr>
            <a:spLocks noGrp="1"/>
          </p:cNvSpPr>
          <p:nvPr>
            <p:ph type="sldNum" sz="quarter" idx="10"/>
          </p:nvPr>
        </p:nvSpPr>
        <p:spPr>
          <a:noFill/>
        </p:spPr>
        <p:txBody>
          <a:bodyPr/>
          <a:lstStyle/>
          <a:p>
            <a:fld id="{9B4BDA4C-FDA0-4D77-B19E-57188766F156}" type="slidenum">
              <a:rPr lang="en-US" smtClean="0">
                <a:ea typeface="MS PGothic"/>
                <a:cs typeface="MS PGothic"/>
              </a:rPr>
              <a:pPr/>
              <a:t>7</a:t>
            </a:fld>
            <a:endParaRPr lang="en-US" smtClean="0">
              <a:ea typeface="MS PGothic"/>
              <a:cs typeface="MS PGothic"/>
            </a:endParaRPr>
          </a:p>
        </p:txBody>
      </p:sp>
      <p:sp>
        <p:nvSpPr>
          <p:cNvPr id="5"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nvGraphicFramePr>
        <p:xfrm>
          <a:off x="585788" y="836613"/>
          <a:ext cx="7996237" cy="4938712"/>
        </p:xfrm>
        <a:graphic>
          <a:graphicData uri="http://schemas.openxmlformats.org/drawingml/2006/table">
            <a:tbl>
              <a:tblPr/>
              <a:tblGrid>
                <a:gridCol w="2984345"/>
                <a:gridCol w="615773"/>
                <a:gridCol w="596531"/>
                <a:gridCol w="635017"/>
                <a:gridCol w="586909"/>
                <a:gridCol w="644638"/>
                <a:gridCol w="625396"/>
                <a:gridCol w="683124"/>
                <a:gridCol w="625394"/>
              </a:tblGrid>
              <a:tr h="237123">
                <a:tc rowSpan="2">
                  <a:txBody>
                    <a:bodyPr/>
                    <a:lstStyle/>
                    <a:p>
                      <a:pPr algn="l" fontAlgn="t"/>
                      <a:r>
                        <a:rPr lang="en-US" sz="1100" b="1" i="0" u="none" strike="noStrike" dirty="0" smtClean="0">
                          <a:solidFill>
                            <a:srgbClr val="000000"/>
                          </a:solidFill>
                          <a:latin typeface="Arial"/>
                        </a:rPr>
                        <a:t>Overall</a:t>
                      </a:r>
                      <a:endParaRPr lang="en-US" sz="1100" b="1" i="0" u="none" strike="noStrike" dirty="0">
                        <a:solidFill>
                          <a:srgbClr val="000000"/>
                        </a:solidFill>
                        <a:latin typeface="Arial"/>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2">
                  <a:txBody>
                    <a:bodyPr/>
                    <a:lstStyle/>
                    <a:p>
                      <a:pPr algn="ctr" fontAlgn="t"/>
                      <a:r>
                        <a:rPr lang="en-US" sz="1100" b="1" i="0" u="none" strike="noStrike" dirty="0" smtClean="0">
                          <a:solidFill>
                            <a:srgbClr val="000000"/>
                          </a:solidFill>
                          <a:latin typeface="Arial"/>
                        </a:rPr>
                        <a:t>Total (</a:t>
                      </a:r>
                      <a:r>
                        <a:rPr lang="en-US" sz="1100" b="1" i="0" u="none" strike="noStrike" dirty="0" err="1" smtClean="0">
                          <a:solidFill>
                            <a:srgbClr val="000000"/>
                          </a:solidFill>
                          <a:latin typeface="Arial"/>
                        </a:rPr>
                        <a:t>Avg</a:t>
                      </a:r>
                      <a:r>
                        <a:rPr lang="en-US" sz="1100" b="1" i="0" u="none" strike="noStrike" dirty="0" smtClean="0">
                          <a:solidFill>
                            <a:srgbClr val="000000"/>
                          </a:solidFill>
                          <a:latin typeface="Arial"/>
                        </a:rPr>
                        <a:t>)</a:t>
                      </a:r>
                      <a:endParaRPr lang="en-US" sz="1100" b="1" i="0" u="none" strike="noStrike" dirty="0">
                        <a:solidFill>
                          <a:srgbClr val="000000"/>
                        </a:solidFill>
                        <a:latin typeface="Arial"/>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7">
                  <a:txBody>
                    <a:bodyPr/>
                    <a:lstStyle/>
                    <a:p>
                      <a:pPr algn="ctr" fontAlgn="b"/>
                      <a:r>
                        <a:rPr lang="en-US" sz="1100" b="1" i="0" u="none" strike="noStrike" dirty="0">
                          <a:solidFill>
                            <a:srgbClr val="000000"/>
                          </a:solidFill>
                          <a:latin typeface="Arial"/>
                        </a:rPr>
                        <a:t>Site</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7123">
                <a:tc vMerge="1">
                  <a:txBody>
                    <a:bodyPr/>
                    <a:lstStyle/>
                    <a:p>
                      <a:endParaRPr lang="en-US"/>
                    </a:p>
                  </a:txBody>
                  <a:tcPr/>
                </a:tc>
                <a:tc vMerge="1">
                  <a:txBody>
                    <a:bodyPr/>
                    <a:lstStyle/>
                    <a:p>
                      <a:endParaRPr lang="en-US"/>
                    </a:p>
                  </a:txBody>
                  <a:tcPr/>
                </a:tc>
                <a:tc>
                  <a:txBody>
                    <a:bodyPr/>
                    <a:lstStyle/>
                    <a:p>
                      <a:pPr algn="ctr" fontAlgn="b"/>
                      <a:r>
                        <a:rPr lang="en-US" sz="1100" b="1" i="0" u="none" strike="noStrike">
                          <a:solidFill>
                            <a:srgbClr val="000000"/>
                          </a:solidFill>
                          <a:latin typeface="Arial"/>
                        </a:rPr>
                        <a:t>A</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1" i="0" u="none" strike="noStrike" dirty="0">
                          <a:solidFill>
                            <a:srgbClr val="000000"/>
                          </a:solidFill>
                          <a:latin typeface="Arial"/>
                        </a:rPr>
                        <a:t>B</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1" i="0" u="none" strike="noStrike" dirty="0">
                          <a:solidFill>
                            <a:srgbClr val="000000"/>
                          </a:solidFill>
                          <a:latin typeface="Arial"/>
                        </a:rPr>
                        <a:t>C</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1" i="0" u="none" strike="noStrike" dirty="0">
                          <a:solidFill>
                            <a:srgbClr val="000000"/>
                          </a:solidFill>
                          <a:latin typeface="Arial"/>
                        </a:rPr>
                        <a:t>D</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1" i="0" u="none" strike="noStrike" dirty="0">
                          <a:solidFill>
                            <a:srgbClr val="000000"/>
                          </a:solidFill>
                          <a:latin typeface="Arial"/>
                        </a:rPr>
                        <a:t>E</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1" i="0" u="none" strike="noStrike">
                          <a:solidFill>
                            <a:srgbClr val="000000"/>
                          </a:solidFill>
                          <a:latin typeface="Arial"/>
                        </a:rPr>
                        <a:t>F</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1" i="0" u="none" strike="noStrike" dirty="0">
                          <a:solidFill>
                            <a:srgbClr val="000000"/>
                          </a:solidFill>
                          <a:latin typeface="Arial"/>
                        </a:rPr>
                        <a:t>G</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42484">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latin typeface="+mn-lt"/>
                        </a:rPr>
                        <a:t>Overall Completeness Score (%</a:t>
                      </a:r>
                      <a:r>
                        <a:rPr lang="en-US" sz="1100" b="0" i="0" u="none" strike="noStrike" baseline="0" dirty="0" smtClean="0">
                          <a:latin typeface="+mn-lt"/>
                        </a:rPr>
                        <a:t> of “Complete” Discharge Packets)</a:t>
                      </a:r>
                      <a:endParaRPr lang="en-US" sz="1100" b="0" i="0" u="none" strike="noStrike" dirty="0" smtClean="0">
                        <a:latin typeface="+mn-lt"/>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rgbClr val="000000"/>
                          </a:solidFill>
                          <a:latin typeface="Arial"/>
                        </a:rPr>
                        <a:t>82.3%</a:t>
                      </a:r>
                      <a:endParaRPr lang="en-US" sz="1100" b="0" i="0" u="none" strike="noStrike" dirty="0">
                        <a:solidFill>
                          <a:srgbClr val="000000"/>
                        </a:solidFill>
                        <a:latin typeface="Arial"/>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smtClean="0">
                          <a:solidFill>
                            <a:srgbClr val="000000"/>
                          </a:solidFill>
                          <a:latin typeface="Arial"/>
                        </a:rPr>
                        <a:t>80.0%</a:t>
                      </a:r>
                      <a:endParaRPr lang="en-US" sz="1100" b="0" i="0" u="none" strike="noStrike" dirty="0">
                        <a:solidFill>
                          <a:srgbClr val="000000"/>
                        </a:solidFill>
                        <a:latin typeface="Arial"/>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smtClean="0">
                          <a:solidFill>
                            <a:srgbClr val="000000"/>
                          </a:solidFill>
                          <a:latin typeface="Arial"/>
                        </a:rPr>
                        <a:t>92.0%</a:t>
                      </a:r>
                      <a:endParaRPr lang="en-US" sz="1100" b="0" i="0" u="none" strike="noStrike" dirty="0">
                        <a:solidFill>
                          <a:srgbClr val="000000"/>
                        </a:solidFill>
                        <a:latin typeface="Arial"/>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smtClean="0">
                          <a:solidFill>
                            <a:srgbClr val="000000"/>
                          </a:solidFill>
                          <a:latin typeface="Arial"/>
                        </a:rPr>
                        <a:t>84.0%</a:t>
                      </a:r>
                      <a:endParaRPr lang="en-US" sz="1100" b="0" i="0" u="none" strike="noStrike" dirty="0">
                        <a:solidFill>
                          <a:srgbClr val="000000"/>
                        </a:solidFill>
                        <a:latin typeface="Arial"/>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smtClean="0">
                          <a:solidFill>
                            <a:srgbClr val="000000"/>
                          </a:solidFill>
                          <a:latin typeface="Arial"/>
                        </a:rPr>
                        <a:t>76.0%</a:t>
                      </a:r>
                      <a:endParaRPr lang="en-US" sz="1100" b="0" i="0" u="none" strike="noStrike" dirty="0">
                        <a:solidFill>
                          <a:srgbClr val="000000"/>
                        </a:solidFill>
                        <a:latin typeface="Arial"/>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smtClean="0">
                          <a:solidFill>
                            <a:srgbClr val="000000"/>
                          </a:solidFill>
                          <a:latin typeface="Arial"/>
                        </a:rPr>
                        <a:t>76.0%</a:t>
                      </a:r>
                      <a:endParaRPr lang="en-US" sz="1100" b="0" i="0" u="none" strike="noStrike" dirty="0">
                        <a:solidFill>
                          <a:srgbClr val="000000"/>
                        </a:solidFill>
                        <a:latin typeface="Arial"/>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smtClean="0">
                          <a:solidFill>
                            <a:srgbClr val="000000"/>
                          </a:solidFill>
                          <a:latin typeface="Arial"/>
                        </a:rPr>
                        <a:t>80.8%</a:t>
                      </a:r>
                      <a:endParaRPr lang="en-US" sz="1100" b="0" i="0" u="none" strike="noStrike" dirty="0">
                        <a:solidFill>
                          <a:srgbClr val="000000"/>
                        </a:solidFill>
                        <a:latin typeface="Arial"/>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smtClean="0">
                          <a:solidFill>
                            <a:srgbClr val="000000"/>
                          </a:solidFill>
                          <a:latin typeface="Arial"/>
                        </a:rPr>
                        <a:t>87.0%</a:t>
                      </a:r>
                      <a:endParaRPr lang="en-US" sz="1100" b="0" i="0" u="none" strike="noStrike" dirty="0">
                        <a:solidFill>
                          <a:srgbClr val="000000"/>
                        </a:solidFill>
                        <a:latin typeface="Arial"/>
                      </a:endParaRP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gridSpan="9">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b="1" i="0" u="none" strike="noStrike" dirty="0" smtClean="0">
                          <a:solidFill>
                            <a:srgbClr val="000000"/>
                          </a:solidFill>
                          <a:latin typeface="+mn-lt"/>
                        </a:rPr>
                        <a:t>Element</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2484">
                <a:tc>
                  <a:txBody>
                    <a:bodyPr/>
                    <a:lstStyle/>
                    <a:p>
                      <a:pPr algn="l" fontAlgn="b"/>
                      <a:r>
                        <a:rPr lang="en-US" sz="1100" b="0" i="0" u="none" strike="noStrike" dirty="0">
                          <a:solidFill>
                            <a:srgbClr val="000000"/>
                          </a:solidFill>
                          <a:latin typeface="Arial"/>
                        </a:rPr>
                        <a:t>1. Reason for Inpatient Admission</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dirty="0">
                          <a:solidFill>
                            <a:srgbClr val="000000"/>
                          </a:solidFill>
                          <a:latin typeface="Arial"/>
                        </a:rPr>
                        <a:t>99.7%</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0" u="none" strike="noStrike" dirty="0">
                          <a:solidFill>
                            <a:srgbClr val="000000"/>
                          </a:solidFill>
                          <a:latin typeface="Arial"/>
                        </a:rPr>
                        <a:t>2. Condition at Discharge</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dirty="0">
                          <a:solidFill>
                            <a:srgbClr val="000000"/>
                          </a:solidFill>
                          <a:latin typeface="Arial"/>
                        </a:rPr>
                        <a:t>96.1%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98.0%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98.0%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98.0%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92.0%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94.9%</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a:solidFill>
                            <a:srgbClr val="000000"/>
                          </a:solidFill>
                          <a:latin typeface="Arial"/>
                        </a:rPr>
                        <a:t>93.0%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r>
              <a:tr h="242484">
                <a:tc>
                  <a:txBody>
                    <a:bodyPr/>
                    <a:lstStyle/>
                    <a:p>
                      <a:pPr algn="l" fontAlgn="b"/>
                      <a:r>
                        <a:rPr lang="en-US" sz="1100" b="0" i="0" u="none" strike="noStrike">
                          <a:solidFill>
                            <a:srgbClr val="000000"/>
                          </a:solidFill>
                          <a:latin typeface="Arial"/>
                        </a:rPr>
                        <a:t>3. Principal Diagnosis at Discharge</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99.0%</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97.0%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98.0%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0" u="none" strike="noStrike">
                          <a:solidFill>
                            <a:srgbClr val="000000"/>
                          </a:solidFill>
                          <a:latin typeface="Arial"/>
                        </a:rPr>
                        <a:t>4. Allergies</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98.1%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97.0%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98.0%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96.0%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98.0%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0" u="none" strike="noStrike" dirty="0">
                          <a:solidFill>
                            <a:srgbClr val="000000"/>
                          </a:solidFill>
                          <a:latin typeface="Arial"/>
                        </a:rPr>
                        <a:t>5. Discharge Medication Instructions</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96.3%</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89.9%</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98.0%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94.2%</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a:solidFill>
                            <a:srgbClr val="000000"/>
                          </a:solidFill>
                          <a:latin typeface="Arial"/>
                        </a:rPr>
                        <a:t>96.0%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97.0%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0" u="none" strike="noStrike" dirty="0">
                          <a:solidFill>
                            <a:srgbClr val="000000"/>
                          </a:solidFill>
                          <a:latin typeface="Arial"/>
                        </a:rPr>
                        <a:t>6. Major Procedures and </a:t>
                      </a:r>
                      <a:r>
                        <a:rPr lang="en-US" sz="1100" b="0" i="0" u="none" strike="noStrike" dirty="0" smtClean="0">
                          <a:solidFill>
                            <a:srgbClr val="000000"/>
                          </a:solidFill>
                          <a:latin typeface="Arial"/>
                        </a:rPr>
                        <a:t>Tests </a:t>
                      </a:r>
                      <a:r>
                        <a:rPr lang="en-US" sz="1100" b="0" i="0" u="none" strike="noStrike" dirty="0">
                          <a:solidFill>
                            <a:srgbClr val="000000"/>
                          </a:solidFill>
                          <a:latin typeface="Arial"/>
                        </a:rPr>
                        <a:t>Performed</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97.6%</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98.0%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96.0%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97.0%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93.0%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r>
              <a:tr h="242484">
                <a:tc>
                  <a:txBody>
                    <a:bodyPr/>
                    <a:lstStyle/>
                    <a:p>
                      <a:pPr algn="l" fontAlgn="b"/>
                      <a:r>
                        <a:rPr lang="en-US" sz="1100" b="0" i="0" u="none" strike="noStrike">
                          <a:solidFill>
                            <a:srgbClr val="000000"/>
                          </a:solidFill>
                          <a:latin typeface="Arial"/>
                        </a:rPr>
                        <a:t>7. Pending Studies at Discharge</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93.4%</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a:solidFill>
                            <a:srgbClr val="000000"/>
                          </a:solidFill>
                          <a:latin typeface="Arial"/>
                        </a:rPr>
                        <a:t>94.0%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93.0%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87.0%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86.9%</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a:solidFill>
                            <a:srgbClr val="000000"/>
                          </a:solidFill>
                          <a:latin typeface="Arial"/>
                        </a:rPr>
                        <a:t>94.0%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r>
              <a:tr h="242484">
                <a:tc>
                  <a:txBody>
                    <a:bodyPr/>
                    <a:lstStyle/>
                    <a:p>
                      <a:pPr algn="l" fontAlgn="b"/>
                      <a:r>
                        <a:rPr lang="en-US" sz="1100" b="0" i="0" u="none" strike="noStrike">
                          <a:solidFill>
                            <a:srgbClr val="000000"/>
                          </a:solidFill>
                          <a:latin typeface="Arial"/>
                        </a:rPr>
                        <a:t>8. Contact Information for Studies Pending</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92.6%</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85.7%</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80.0%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82.6%</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0" u="none" strike="noStrike">
                          <a:solidFill>
                            <a:srgbClr val="000000"/>
                          </a:solidFill>
                          <a:latin typeface="Arial"/>
                        </a:rPr>
                        <a:t>9. 24/7 Contact Information</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99.7%</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0" u="none" strike="noStrike">
                          <a:solidFill>
                            <a:srgbClr val="000000"/>
                          </a:solidFill>
                          <a:latin typeface="Arial"/>
                        </a:rPr>
                        <a:t>10. Follow-up Care Plan</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97.7%</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98.0%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98.0%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97.0%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92.0%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99.0%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0" u="none" strike="noStrike">
                          <a:solidFill>
                            <a:srgbClr val="000000"/>
                          </a:solidFill>
                          <a:latin typeface="Arial"/>
                        </a:rPr>
                        <a:t>11. Advanced Care Plan</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97.5%</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82.6%</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0" u="none" strike="noStrike">
                          <a:solidFill>
                            <a:srgbClr val="000000"/>
                          </a:solidFill>
                          <a:latin typeface="Arial"/>
                        </a:rPr>
                        <a:t>12. Warfarin Overall</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86.2%</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87.5%</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60.0%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73.9%</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92.3%</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r>
              <a:tr h="242484">
                <a:tc>
                  <a:txBody>
                    <a:bodyPr/>
                    <a:lstStyle/>
                    <a:p>
                      <a:pPr algn="l" fontAlgn="b"/>
                      <a:r>
                        <a:rPr lang="en-US" sz="1100" b="0" i="1" u="none" strike="noStrike">
                          <a:solidFill>
                            <a:srgbClr val="000000"/>
                          </a:solidFill>
                          <a:latin typeface="Arial"/>
                        </a:rPr>
                        <a:t>   12a. Warfarin: Indication</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dirty="0">
                          <a:solidFill>
                            <a:srgbClr val="000000"/>
                          </a:solidFill>
                          <a:latin typeface="Arial"/>
                        </a:rPr>
                        <a:t>97.1%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80.0%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1" u="none" strike="noStrike" dirty="0">
                          <a:solidFill>
                            <a:srgbClr val="000000"/>
                          </a:solidFill>
                          <a:latin typeface="Arial"/>
                        </a:rPr>
                        <a:t>   12b. </a:t>
                      </a:r>
                      <a:r>
                        <a:rPr lang="en-US" sz="1100" b="0" i="1" u="none" strike="noStrike" dirty="0" err="1">
                          <a:solidFill>
                            <a:srgbClr val="000000"/>
                          </a:solidFill>
                          <a:latin typeface="Arial"/>
                        </a:rPr>
                        <a:t>Warfarin</a:t>
                      </a:r>
                      <a:r>
                        <a:rPr lang="en-US" sz="1100" b="0" i="1" u="none" strike="noStrike" dirty="0">
                          <a:solidFill>
                            <a:srgbClr val="000000"/>
                          </a:solidFill>
                          <a:latin typeface="Arial"/>
                        </a:rPr>
                        <a:t>: Target INR</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dirty="0">
                          <a:solidFill>
                            <a:srgbClr val="000000"/>
                          </a:solidFill>
                          <a:latin typeface="Arial"/>
                        </a:rPr>
                        <a:t>94.6%</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95.0%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80.0%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87.0%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1" u="none" strike="noStrike" dirty="0">
                          <a:solidFill>
                            <a:srgbClr val="000000"/>
                          </a:solidFill>
                          <a:latin typeface="Arial"/>
                        </a:rPr>
                        <a:t>   12c. </a:t>
                      </a:r>
                      <a:r>
                        <a:rPr lang="en-US" sz="1100" b="0" i="1" u="none" strike="noStrike" dirty="0" err="1">
                          <a:solidFill>
                            <a:srgbClr val="000000"/>
                          </a:solidFill>
                          <a:latin typeface="Arial"/>
                        </a:rPr>
                        <a:t>Warfarin</a:t>
                      </a:r>
                      <a:r>
                        <a:rPr lang="en-US" sz="1100" b="0" i="1" u="none" strike="noStrike" dirty="0">
                          <a:solidFill>
                            <a:srgbClr val="000000"/>
                          </a:solidFill>
                          <a:latin typeface="Arial"/>
                        </a:rPr>
                        <a:t>: Anticipated Duration</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a:solidFill>
                            <a:srgbClr val="000000"/>
                          </a:solidFill>
                          <a:latin typeface="Arial"/>
                        </a:rPr>
                        <a:t>90.6%</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60.0%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73.9%</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242484">
                <a:tc>
                  <a:txBody>
                    <a:bodyPr/>
                    <a:lstStyle/>
                    <a:p>
                      <a:pPr algn="l" fontAlgn="b"/>
                      <a:r>
                        <a:rPr lang="en-US" sz="1100" b="0" i="1" u="none" strike="noStrike" dirty="0">
                          <a:solidFill>
                            <a:srgbClr val="000000"/>
                          </a:solidFill>
                          <a:latin typeface="Arial"/>
                        </a:rPr>
                        <a:t>   12d. </a:t>
                      </a:r>
                      <a:r>
                        <a:rPr lang="en-US" sz="1100" b="0" i="1" u="none" strike="noStrike" dirty="0" err="1">
                          <a:solidFill>
                            <a:srgbClr val="000000"/>
                          </a:solidFill>
                          <a:latin typeface="Arial"/>
                        </a:rPr>
                        <a:t>Warfarin</a:t>
                      </a:r>
                      <a:r>
                        <a:rPr lang="en-US" sz="1100" b="0" i="1" u="none" strike="noStrike" dirty="0">
                          <a:solidFill>
                            <a:srgbClr val="000000"/>
                          </a:solidFill>
                          <a:latin typeface="Arial"/>
                        </a:rPr>
                        <a:t>: Sufficient Info (72 Hrs)</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100" b="0" i="0" u="none" strike="noStrike" dirty="0">
                          <a:solidFill>
                            <a:srgbClr val="000000"/>
                          </a:solidFill>
                          <a:latin typeface="Arial"/>
                        </a:rPr>
                        <a:t>95.8%</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87.5%</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a:solidFill>
                            <a:srgbClr val="000000"/>
                          </a:solidFill>
                          <a:latin typeface="Arial"/>
                        </a:rPr>
                        <a:t>95.0%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100.0%</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sz="1100" b="0" i="0" u="none" strike="noStrike" dirty="0">
                          <a:solidFill>
                            <a:srgbClr val="000000"/>
                          </a:solidFill>
                          <a:latin typeface="Arial"/>
                        </a:rPr>
                        <a:t>95.7%</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100" b="0" i="0" u="none" strike="noStrike" dirty="0">
                          <a:solidFill>
                            <a:srgbClr val="000000"/>
                          </a:solidFill>
                          <a:latin typeface="Arial"/>
                        </a:rPr>
                        <a:t>92.3%</a:t>
                      </a:r>
                    </a:p>
                  </a:txBody>
                  <a:tcPr marL="6935" marR="6935" marT="69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r>
            </a:tbl>
          </a:graphicData>
        </a:graphic>
      </p:graphicFrame>
      <p:sp>
        <p:nvSpPr>
          <p:cNvPr id="51405" name="Title 1"/>
          <p:cNvSpPr>
            <a:spLocks noGrp="1"/>
          </p:cNvSpPr>
          <p:nvPr>
            <p:ph type="title"/>
          </p:nvPr>
        </p:nvSpPr>
        <p:spPr>
          <a:xfrm>
            <a:off x="611188" y="149225"/>
            <a:ext cx="8697912" cy="609600"/>
          </a:xfrm>
        </p:spPr>
        <p:txBody>
          <a:bodyPr/>
          <a:lstStyle/>
          <a:p>
            <a:r>
              <a:rPr lang="en-US" sz="2000" smtClean="0">
                <a:solidFill>
                  <a:srgbClr val="7F7F7F"/>
                </a:solidFill>
                <a:ea typeface="MS PGothic"/>
                <a:cs typeface="MS PGothic"/>
              </a:rPr>
              <a:t>Results: Seven Hospitals, Post-Interventions, Oct / Nov 2012 </a:t>
            </a:r>
            <a:endParaRPr lang="en-US" sz="2200" smtClean="0">
              <a:solidFill>
                <a:srgbClr val="006600"/>
              </a:solidFill>
              <a:ea typeface="MS PGothic"/>
              <a:cs typeface="MS PGothic"/>
            </a:endParaRPr>
          </a:p>
        </p:txBody>
      </p:sp>
      <p:sp>
        <p:nvSpPr>
          <p:cNvPr id="51406" name="Slide Number Placeholder 3"/>
          <p:cNvSpPr>
            <a:spLocks noGrp="1"/>
          </p:cNvSpPr>
          <p:nvPr>
            <p:ph type="sldNum" sz="quarter" idx="10"/>
          </p:nvPr>
        </p:nvSpPr>
        <p:spPr>
          <a:noFill/>
        </p:spPr>
        <p:txBody>
          <a:bodyPr/>
          <a:lstStyle/>
          <a:p>
            <a:fld id="{2E61B548-922D-4D5B-837B-4498EFE1E8E8}" type="slidenum">
              <a:rPr lang="en-US" smtClean="0">
                <a:ea typeface="MS PGothic"/>
                <a:cs typeface="MS PGothic"/>
              </a:rPr>
              <a:pPr/>
              <a:t>8</a:t>
            </a:fld>
            <a:endParaRPr lang="en-US" smtClean="0">
              <a:ea typeface="MS PGothic"/>
              <a:cs typeface="MS PGothic"/>
            </a:endParaRPr>
          </a:p>
        </p:txBody>
      </p:sp>
      <p:graphicFrame>
        <p:nvGraphicFramePr>
          <p:cNvPr id="6" name="Group 25"/>
          <p:cNvGraphicFramePr>
            <a:graphicFrameLocks noGrp="1"/>
          </p:cNvGraphicFramePr>
          <p:nvPr/>
        </p:nvGraphicFramePr>
        <p:xfrm>
          <a:off x="3367088" y="6303963"/>
          <a:ext cx="2644775" cy="355600"/>
        </p:xfrm>
        <a:graphic>
          <a:graphicData uri="http://schemas.openxmlformats.org/drawingml/2006/table">
            <a:tbl>
              <a:tblPr/>
              <a:tblGrid>
                <a:gridCol w="1002598"/>
                <a:gridCol w="1012154"/>
                <a:gridCol w="630210"/>
              </a:tblGrid>
              <a:tr h="167513">
                <a:tc gridSpan="3">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a:ea typeface="MS PGothic" pitchFamily="34" charset="-128"/>
                          <a:cs typeface="Arial"/>
                        </a:rPr>
                        <a:t>Element Color Scoring</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c hMerge="1">
                  <a:txBody>
                    <a:bodyPr/>
                    <a:lstStyle/>
                    <a:p>
                      <a:endParaRPr lang="en-US"/>
                    </a:p>
                  </a:txBody>
                  <a:tcPr/>
                </a:tc>
              </a:tr>
              <a:tr h="186731">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97%  ≤ x ≤  100%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90%  ≤ x &lt;  97%</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x &lt; 90%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bl>
          </a:graphicData>
        </a:graphic>
      </p:graphicFrame>
      <p:sp>
        <p:nvSpPr>
          <p:cNvPr id="7" name="Source"/>
          <p:cNvSpPr txBox="1">
            <a:spLocks noChangeAspect="1"/>
          </p:cNvSpPr>
          <p:nvPr/>
        </p:nvSpPr>
        <p:spPr bwMode="auto">
          <a:xfrm rot="5400000">
            <a:off x="1597026" y="1976437"/>
            <a:ext cx="762000" cy="3260725"/>
          </a:xfrm>
          <a:prstGeom prst="rect">
            <a:avLst/>
          </a:prstGeom>
          <a:blipFill dpi="0" rotWithShape="1">
            <a:blip r:embed="rId3" cstate="print"/>
            <a:srcRect/>
            <a:stretch>
              <a:fillRect/>
            </a:stretch>
          </a:blipFill>
          <a:ln w="9525">
            <a:noFill/>
            <a:miter lim="800000"/>
            <a:headEnd/>
            <a:tailEnd/>
          </a:ln>
        </p:spPr>
        <p:txBody>
          <a:bodyPr lIns="0" tIns="0" rIns="0" bIns="0" anchor="ctr" anchorCtr="1"/>
          <a:lstStyle/>
          <a:p>
            <a:pPr>
              <a:defRPr/>
            </a:pPr>
            <a:r>
              <a:rPr lang="en-AU" sz="1400" dirty="0">
                <a:solidFill>
                  <a:schemeClr val="accent3"/>
                </a:solidFill>
                <a:latin typeface="+mn-lt"/>
                <a:ea typeface="MS PGothic" pitchFamily="34" charset="-128"/>
                <a:cs typeface="MS PGothic" pitchFamily="34" charset="-128"/>
              </a:rPr>
              <a:t> </a:t>
            </a:r>
          </a:p>
        </p:txBody>
      </p:sp>
      <p:sp>
        <p:nvSpPr>
          <p:cNvPr id="8" name="Source"/>
          <p:cNvSpPr txBox="1">
            <a:spLocks noChangeAspect="1"/>
          </p:cNvSpPr>
          <p:nvPr/>
        </p:nvSpPr>
        <p:spPr bwMode="auto">
          <a:xfrm rot="5400000">
            <a:off x="1233488" y="3740150"/>
            <a:ext cx="381000" cy="1943100"/>
          </a:xfrm>
          <a:prstGeom prst="rect">
            <a:avLst/>
          </a:prstGeom>
          <a:blipFill dpi="0" rotWithShape="1">
            <a:blip r:embed="rId3" cstate="print"/>
            <a:srcRect/>
            <a:stretch>
              <a:fillRect/>
            </a:stretch>
          </a:blipFill>
          <a:ln w="9525">
            <a:noFill/>
            <a:miter lim="800000"/>
            <a:headEnd/>
            <a:tailEnd/>
          </a:ln>
        </p:spPr>
        <p:txBody>
          <a:bodyPr lIns="0" tIns="0" rIns="0" bIns="0" anchor="ctr" anchorCtr="1"/>
          <a:lstStyle/>
          <a:p>
            <a:pPr>
              <a:defRPr/>
            </a:pPr>
            <a:r>
              <a:rPr lang="en-AU" sz="1400" dirty="0">
                <a:solidFill>
                  <a:schemeClr val="accent6"/>
                </a:solidFill>
                <a:latin typeface="+mn-lt"/>
                <a:ea typeface="MS PGothic" pitchFamily="34" charset="-128"/>
                <a:cs typeface="MS PGothic" pitchFamily="34" charset="-128"/>
              </a:rPr>
              <a:t> </a:t>
            </a:r>
          </a:p>
        </p:txBody>
      </p:sp>
      <p:sp>
        <p:nvSpPr>
          <p:cNvPr id="51421" name="TextBox 8"/>
          <p:cNvSpPr txBox="1">
            <a:spLocks noChangeArrowheads="1"/>
          </p:cNvSpPr>
          <p:nvPr/>
        </p:nvSpPr>
        <p:spPr bwMode="auto">
          <a:xfrm>
            <a:off x="481013" y="5740400"/>
            <a:ext cx="7331075" cy="600075"/>
          </a:xfrm>
          <a:prstGeom prst="rect">
            <a:avLst/>
          </a:prstGeom>
          <a:noFill/>
          <a:ln w="9525">
            <a:noFill/>
            <a:miter lim="800000"/>
            <a:headEnd/>
            <a:tailEnd/>
          </a:ln>
        </p:spPr>
        <p:txBody>
          <a:bodyPr>
            <a:spAutoFit/>
          </a:bodyPr>
          <a:lstStyle/>
          <a:p>
            <a:r>
              <a:rPr lang="en-US" sz="1100"/>
              <a:t>Overall Score= # cases for which discharge documentation included all 12 elements/ total # cases reviewed</a:t>
            </a:r>
          </a:p>
          <a:p>
            <a:r>
              <a:rPr lang="en-US" sz="1100"/>
              <a:t>Element Score= # cases for which discharge documentation included element/ total # cases reviewed</a:t>
            </a:r>
          </a:p>
          <a:p>
            <a:r>
              <a:rPr lang="en-US" sz="1100"/>
              <a:t>n= 699 across seven sites (A</a:t>
            </a:r>
            <a:r>
              <a:rPr lang="en-US" sz="1100">
                <a:sym typeface="Wingdings" pitchFamily="2" charset="2"/>
              </a:rPr>
              <a:t>G)</a:t>
            </a:r>
            <a:r>
              <a:rPr lang="en-US" sz="1100"/>
              <a:t> </a:t>
            </a:r>
          </a:p>
        </p:txBody>
      </p:sp>
      <p:sp>
        <p:nvSpPr>
          <p:cNvPr id="9"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graphicFrame>
        <p:nvGraphicFramePr>
          <p:cNvPr id="11" name="Group 25"/>
          <p:cNvGraphicFramePr>
            <a:graphicFrameLocks noGrp="1"/>
          </p:cNvGraphicFramePr>
          <p:nvPr/>
        </p:nvGraphicFramePr>
        <p:xfrm>
          <a:off x="573088" y="6315075"/>
          <a:ext cx="2644775" cy="334963"/>
        </p:xfrm>
        <a:graphic>
          <a:graphicData uri="http://schemas.openxmlformats.org/drawingml/2006/table">
            <a:tbl>
              <a:tblPr/>
              <a:tblGrid>
                <a:gridCol w="1002598"/>
                <a:gridCol w="1012154"/>
                <a:gridCol w="630210"/>
              </a:tblGrid>
              <a:tr h="148412">
                <a:tc gridSpan="3">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a:ea typeface="MS PGothic" pitchFamily="34" charset="-128"/>
                          <a:cs typeface="Arial"/>
                        </a:rPr>
                        <a:t>Overall Score: Color Thresholds</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c hMerge="1">
                  <a:txBody>
                    <a:bodyPr/>
                    <a:lstStyle/>
                    <a:p>
                      <a:endParaRPr lang="en-US"/>
                    </a:p>
                  </a:txBody>
                  <a:tcPr/>
                </a:tc>
              </a:tr>
              <a:tr h="186731">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75%  ≤ x ≤  100%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50%  ≤ x &lt;  75%</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a:ea typeface="MS PGothic" pitchFamily="34" charset="-128"/>
                          <a:cs typeface="Arial"/>
                        </a:rPr>
                        <a:t>x &lt; 50%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Shape"/>
          <p:cNvGraphicFramePr>
            <a:graphicFrameLocks noGrp="1"/>
          </p:cNvGraphicFramePr>
          <p:nvPr/>
        </p:nvGraphicFramePr>
        <p:xfrm>
          <a:off x="322326" y="878776"/>
          <a:ext cx="8666226" cy="4150423"/>
        </p:xfrm>
        <a:graphic>
          <a:graphicData uri="http://schemas.openxmlformats.org/drawingml/2006/chart">
            <c:chart xmlns:c="http://schemas.openxmlformats.org/drawingml/2006/chart" xmlns:r="http://schemas.openxmlformats.org/officeDocument/2006/relationships" r:id="rId3"/>
          </a:graphicData>
        </a:graphic>
      </p:graphicFrame>
      <p:sp>
        <p:nvSpPr>
          <p:cNvPr id="53250" name="Rectangle 2"/>
          <p:cNvSpPr>
            <a:spLocks noChangeArrowheads="1"/>
          </p:cNvSpPr>
          <p:nvPr/>
        </p:nvSpPr>
        <p:spPr bwMode="auto">
          <a:xfrm>
            <a:off x="611188" y="260350"/>
            <a:ext cx="8347075" cy="400050"/>
          </a:xfrm>
          <a:prstGeom prst="rect">
            <a:avLst/>
          </a:prstGeom>
          <a:noFill/>
          <a:ln w="9525">
            <a:noFill/>
            <a:miter lim="800000"/>
            <a:headEnd/>
            <a:tailEnd/>
          </a:ln>
        </p:spPr>
        <p:txBody>
          <a:bodyPr>
            <a:spAutoFit/>
          </a:bodyPr>
          <a:lstStyle/>
          <a:p>
            <a:r>
              <a:rPr lang="en-US" sz="2000" b="1">
                <a:solidFill>
                  <a:srgbClr val="7F7F7F"/>
                </a:solidFill>
              </a:rPr>
              <a:t>Results: Over Time</a:t>
            </a:r>
          </a:p>
        </p:txBody>
      </p:sp>
      <p:sp>
        <p:nvSpPr>
          <p:cNvPr id="7" name="Rectangle 9"/>
          <p:cNvSpPr>
            <a:spLocks noChangeArrowheads="1"/>
          </p:cNvSpPr>
          <p:nvPr/>
        </p:nvSpPr>
        <p:spPr bwMode="auto">
          <a:xfrm>
            <a:off x="481013" y="5384800"/>
            <a:ext cx="8132762" cy="674688"/>
          </a:xfrm>
          <a:prstGeom prst="rect">
            <a:avLst/>
          </a:prstGeom>
          <a:noFill/>
          <a:ln w="9525">
            <a:noFill/>
            <a:miter lim="800000"/>
            <a:headEnd/>
            <a:tailEnd/>
          </a:ln>
        </p:spPr>
        <p:txBody>
          <a:bodyPr>
            <a:spAutoFit/>
          </a:bodyPr>
          <a:lstStyle/>
          <a:p>
            <a:pPr marL="173038" indent="-173038">
              <a:spcBef>
                <a:spcPct val="20000"/>
              </a:spcBef>
              <a:buClr>
                <a:srgbClr val="808080"/>
              </a:buClr>
              <a:buFont typeface="Arial" charset="0"/>
              <a:buChar char="•"/>
              <a:tabLst>
                <a:tab pos="457200" algn="l"/>
              </a:tabLst>
              <a:defRPr/>
            </a:pPr>
            <a:r>
              <a:rPr lang="en-US" sz="900" b="1" dirty="0">
                <a:latin typeface="+mj-lt"/>
                <a:ea typeface="MS PGothic" pitchFamily="34" charset="-128"/>
                <a:cs typeface="+mn-cs"/>
              </a:rPr>
              <a:t>Definition of Complete Discharge Content &amp; Hospitals Included  in the Measure Changed in Q4 CY 2009 and Q1 CY 2012 (see green arrow         )</a:t>
            </a:r>
          </a:p>
          <a:p>
            <a:pPr marL="173038" indent="-173038">
              <a:spcBef>
                <a:spcPct val="20000"/>
              </a:spcBef>
              <a:buClr>
                <a:srgbClr val="808080"/>
              </a:buClr>
              <a:buFont typeface="Arial" charset="0"/>
              <a:buChar char="•"/>
              <a:tabLst>
                <a:tab pos="457200" algn="l"/>
              </a:tabLst>
              <a:defRPr/>
            </a:pPr>
            <a:r>
              <a:rPr lang="en-US" sz="900" b="1" dirty="0">
                <a:latin typeface="+mj-lt"/>
                <a:ea typeface="MS PGothic" pitchFamily="34" charset="-128"/>
                <a:cs typeface="+mn-cs"/>
              </a:rPr>
              <a:t>Hospitals Included since Q4 CY 2005 are: </a:t>
            </a:r>
            <a:r>
              <a:rPr lang="en-US" sz="900" b="1" dirty="0">
                <a:latin typeface="+mj-lt"/>
                <a:ea typeface="MS PGothic" pitchFamily="34" charset="-128"/>
                <a:cs typeface="+mn-cs"/>
              </a:rPr>
              <a:t>Brigham and Women’s Faulkner Hospital, Brigham and Women’s Hospital, Massachusetts General Hospital, North Shore Medical Center, Newton Wellesley Hospital; Emerson Hospital </a:t>
            </a:r>
            <a:r>
              <a:rPr lang="en-US" sz="900" b="1" dirty="0">
                <a:latin typeface="+mj-lt"/>
                <a:ea typeface="MS PGothic" pitchFamily="34" charset="-128"/>
                <a:cs typeface="+mn-cs"/>
              </a:rPr>
              <a:t>and </a:t>
            </a:r>
            <a:r>
              <a:rPr lang="en-US" sz="900" b="1" dirty="0">
                <a:latin typeface="+mj-lt"/>
                <a:ea typeface="MS PGothic" pitchFamily="34" charset="-128"/>
                <a:cs typeface="+mn-cs"/>
              </a:rPr>
              <a:t>Hallmark Health System </a:t>
            </a:r>
            <a:r>
              <a:rPr lang="en-US" sz="900" b="1" dirty="0">
                <a:latin typeface="+mj-lt"/>
                <a:ea typeface="MS PGothic" pitchFamily="34" charset="-128"/>
                <a:cs typeface="+mn-cs"/>
              </a:rPr>
              <a:t>added Q4 CY 2009; </a:t>
            </a:r>
            <a:r>
              <a:rPr lang="en-US" sz="900" b="1" dirty="0">
                <a:latin typeface="+mj-lt"/>
                <a:ea typeface="MS PGothic" pitchFamily="34" charset="-128"/>
                <a:cs typeface="+mn-cs"/>
              </a:rPr>
              <a:t>Martha’s Vineyard Hospital </a:t>
            </a:r>
            <a:r>
              <a:rPr lang="en-US" sz="900" b="1" dirty="0">
                <a:latin typeface="+mj-lt"/>
                <a:ea typeface="MS PGothic" pitchFamily="34" charset="-128"/>
                <a:cs typeface="+mn-cs"/>
              </a:rPr>
              <a:t>and </a:t>
            </a:r>
            <a:r>
              <a:rPr lang="en-US" sz="900" b="1" dirty="0">
                <a:latin typeface="+mj-lt"/>
                <a:ea typeface="MS PGothic" pitchFamily="34" charset="-128"/>
                <a:cs typeface="+mn-cs"/>
              </a:rPr>
              <a:t>Nantucket Cottage Hospital added </a:t>
            </a:r>
            <a:r>
              <a:rPr lang="en-US" sz="900" b="1" dirty="0">
                <a:latin typeface="+mj-lt"/>
                <a:ea typeface="MS PGothic" pitchFamily="34" charset="-128"/>
                <a:cs typeface="+mn-cs"/>
              </a:rPr>
              <a:t>Q1 CY 2012 but not in graph</a:t>
            </a:r>
            <a:endParaRPr lang="en-US" sz="900" dirty="0">
              <a:latin typeface="+mj-lt"/>
              <a:ea typeface="MS PGothic" pitchFamily="34" charset="-128"/>
              <a:cs typeface="+mn-cs"/>
            </a:endParaRPr>
          </a:p>
        </p:txBody>
      </p:sp>
      <p:sp>
        <p:nvSpPr>
          <p:cNvPr id="53252" name="Down Arrow 15"/>
          <p:cNvSpPr>
            <a:spLocks noChangeArrowheads="1"/>
          </p:cNvSpPr>
          <p:nvPr/>
        </p:nvSpPr>
        <p:spPr bwMode="auto">
          <a:xfrm rot="10800000">
            <a:off x="8240713" y="5305425"/>
            <a:ext cx="247650" cy="257175"/>
          </a:xfrm>
          <a:prstGeom prst="downArrow">
            <a:avLst>
              <a:gd name="adj1" fmla="val 50000"/>
              <a:gd name="adj2" fmla="val 50000"/>
            </a:avLst>
          </a:prstGeom>
          <a:solidFill>
            <a:srgbClr val="00B050"/>
          </a:solidFill>
          <a:ln w="12700" algn="ctr">
            <a:solidFill>
              <a:schemeClr val="tx1"/>
            </a:solidFill>
            <a:round/>
            <a:headEnd type="none" w="sm" len="sm"/>
            <a:tailEnd type="none" w="sm" len="sm"/>
          </a:ln>
        </p:spPr>
        <p:txBody>
          <a:bodyPr rot="10800000"/>
          <a:lstStyle/>
          <a:p>
            <a:endParaRPr lang="en-US" sz="2800" b="1">
              <a:solidFill>
                <a:srgbClr val="000000"/>
              </a:solidFill>
            </a:endParaRPr>
          </a:p>
        </p:txBody>
      </p:sp>
      <p:sp>
        <p:nvSpPr>
          <p:cNvPr id="53253" name="Down Arrow 15"/>
          <p:cNvSpPr>
            <a:spLocks noChangeArrowheads="1"/>
          </p:cNvSpPr>
          <p:nvPr/>
        </p:nvSpPr>
        <p:spPr bwMode="auto">
          <a:xfrm rot="10800000">
            <a:off x="4562475" y="2943225"/>
            <a:ext cx="247650" cy="257175"/>
          </a:xfrm>
          <a:prstGeom prst="downArrow">
            <a:avLst>
              <a:gd name="adj1" fmla="val 50000"/>
              <a:gd name="adj2" fmla="val 50000"/>
            </a:avLst>
          </a:prstGeom>
          <a:solidFill>
            <a:srgbClr val="00B050"/>
          </a:solidFill>
          <a:ln w="12700" algn="ctr">
            <a:solidFill>
              <a:schemeClr val="tx1"/>
            </a:solidFill>
            <a:round/>
            <a:headEnd type="none" w="sm" len="sm"/>
            <a:tailEnd type="none" w="sm" len="sm"/>
          </a:ln>
        </p:spPr>
        <p:txBody>
          <a:bodyPr rot="10800000"/>
          <a:lstStyle/>
          <a:p>
            <a:endParaRPr lang="en-US" sz="2800" b="1">
              <a:solidFill>
                <a:srgbClr val="000000"/>
              </a:solidFill>
            </a:endParaRPr>
          </a:p>
        </p:txBody>
      </p:sp>
      <p:sp>
        <p:nvSpPr>
          <p:cNvPr id="53254" name="Down Arrow 15"/>
          <p:cNvSpPr>
            <a:spLocks noChangeArrowheads="1"/>
          </p:cNvSpPr>
          <p:nvPr/>
        </p:nvSpPr>
        <p:spPr bwMode="auto">
          <a:xfrm rot="10800000">
            <a:off x="6680200" y="2803525"/>
            <a:ext cx="247650" cy="257175"/>
          </a:xfrm>
          <a:prstGeom prst="downArrow">
            <a:avLst>
              <a:gd name="adj1" fmla="val 50000"/>
              <a:gd name="adj2" fmla="val 50000"/>
            </a:avLst>
          </a:prstGeom>
          <a:solidFill>
            <a:srgbClr val="00B050"/>
          </a:solidFill>
          <a:ln w="12700" algn="ctr">
            <a:solidFill>
              <a:schemeClr val="tx1"/>
            </a:solidFill>
            <a:round/>
            <a:headEnd type="none" w="sm" len="sm"/>
            <a:tailEnd type="none" w="sm" len="sm"/>
          </a:ln>
        </p:spPr>
        <p:txBody>
          <a:bodyPr rot="10800000"/>
          <a:lstStyle/>
          <a:p>
            <a:endParaRPr lang="en-US" sz="2800" b="1">
              <a:solidFill>
                <a:srgbClr val="000000"/>
              </a:solidFill>
            </a:endParaRPr>
          </a:p>
        </p:txBody>
      </p:sp>
      <p:sp>
        <p:nvSpPr>
          <p:cNvPr id="10"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
        <p:nvSpPr>
          <p:cNvPr id="53256" name="Slide Number Placeholder 3"/>
          <p:cNvSpPr>
            <a:spLocks noGrp="1"/>
          </p:cNvSpPr>
          <p:nvPr>
            <p:ph type="sldNum" sz="quarter" idx="10"/>
          </p:nvPr>
        </p:nvSpPr>
        <p:spPr>
          <a:noFill/>
        </p:spPr>
        <p:txBody>
          <a:bodyPr/>
          <a:lstStyle/>
          <a:p>
            <a:fld id="{4959F703-5547-440A-88A7-584975F1843B}" type="slidenum">
              <a:rPr lang="en-US" smtClean="0">
                <a:ea typeface="MS PGothic"/>
                <a:cs typeface="MS PGothic"/>
              </a:rPr>
              <a:pPr/>
              <a:t>9</a:t>
            </a:fld>
            <a:endParaRPr lang="en-US" smtClean="0">
              <a:ea typeface="MS PGothic"/>
              <a:cs typeface="MS P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1" y="811138"/>
          <a:ext cx="4839856" cy="2754098"/>
        </p:xfrm>
        <a:graphic>
          <a:graphicData uri="http://schemas.openxmlformats.org/drawingml/2006/chart">
            <c:chart xmlns:c="http://schemas.openxmlformats.org/drawingml/2006/chart" xmlns:r="http://schemas.openxmlformats.org/officeDocument/2006/relationships" r:id="rId3"/>
          </a:graphicData>
        </a:graphic>
      </p:graphicFrame>
      <p:sp>
        <p:nvSpPr>
          <p:cNvPr id="55298" name="Rectangle 2"/>
          <p:cNvSpPr>
            <a:spLocks noChangeArrowheads="1"/>
          </p:cNvSpPr>
          <p:nvPr/>
        </p:nvSpPr>
        <p:spPr bwMode="auto">
          <a:xfrm>
            <a:off x="620713" y="257175"/>
            <a:ext cx="8755062" cy="400050"/>
          </a:xfrm>
          <a:prstGeom prst="rect">
            <a:avLst/>
          </a:prstGeom>
          <a:noFill/>
          <a:ln w="9525">
            <a:noFill/>
            <a:miter lim="800000"/>
            <a:headEnd/>
            <a:tailEnd/>
          </a:ln>
        </p:spPr>
        <p:txBody>
          <a:bodyPr>
            <a:spAutoFit/>
          </a:bodyPr>
          <a:lstStyle/>
          <a:p>
            <a:r>
              <a:rPr lang="en-US" sz="2000" b="1">
                <a:solidFill>
                  <a:srgbClr val="7F7F7F"/>
                </a:solidFill>
              </a:rPr>
              <a:t>Results: Pre- and Post-Intervention, 2012</a:t>
            </a:r>
          </a:p>
        </p:txBody>
      </p:sp>
      <p:graphicFrame>
        <p:nvGraphicFramePr>
          <p:cNvPr id="8" name="Chart 7"/>
          <p:cNvGraphicFramePr/>
          <p:nvPr/>
        </p:nvGraphicFramePr>
        <p:xfrm>
          <a:off x="4627418" y="646546"/>
          <a:ext cx="4331854" cy="29464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566738" y="3709988"/>
            <a:ext cx="7947025" cy="2800350"/>
          </a:xfrm>
          <a:prstGeom prst="rect">
            <a:avLst/>
          </a:prstGeom>
          <a:noFill/>
          <a:ln>
            <a:solidFill>
              <a:schemeClr val="tx1">
                <a:lumMod val="95000"/>
                <a:lumOff val="5000"/>
              </a:schemeClr>
            </a:solidFill>
          </a:ln>
        </p:spPr>
        <p:txBody>
          <a:bodyPr>
            <a:spAutoFit/>
          </a:bodyPr>
          <a:lstStyle/>
          <a:p>
            <a:pPr>
              <a:defRPr/>
            </a:pPr>
            <a:r>
              <a:rPr lang="en-US" sz="1600" b="1" dirty="0">
                <a:ea typeface="MS PGothic" pitchFamily="34" charset="-128"/>
                <a:cs typeface="+mn-cs"/>
              </a:rPr>
              <a:t>Improvement Efforts Included </a:t>
            </a:r>
            <a:r>
              <a:rPr lang="en-US" sz="1100" b="1" dirty="0">
                <a:ea typeface="MS PGothic" pitchFamily="34" charset="-128"/>
                <a:cs typeface="+mn-cs"/>
              </a:rPr>
              <a:t>(not limited to)</a:t>
            </a:r>
            <a:r>
              <a:rPr lang="en-US" sz="1600" b="1" dirty="0">
                <a:ea typeface="MS PGothic" pitchFamily="34" charset="-128"/>
                <a:cs typeface="+mn-cs"/>
              </a:rPr>
              <a:t>:</a:t>
            </a:r>
          </a:p>
          <a:p>
            <a:pPr>
              <a:defRPr/>
            </a:pPr>
            <a:endParaRPr lang="en-US" sz="800" b="1" dirty="0">
              <a:ea typeface="MS PGothic" pitchFamily="34" charset="-128"/>
              <a:cs typeface="+mn-cs"/>
            </a:endParaRPr>
          </a:p>
          <a:p>
            <a:pPr marL="685800" indent="-228600">
              <a:buFont typeface="Wingdings" pitchFamily="2" charset="2"/>
              <a:buChar char="ü"/>
              <a:defRPr/>
            </a:pPr>
            <a:r>
              <a:rPr lang="en-US" sz="1600" dirty="0">
                <a:ea typeface="MS PGothic" pitchFamily="34" charset="-128"/>
                <a:cs typeface="+mn-cs"/>
              </a:rPr>
              <a:t>Implemented new electronic discharge module—</a:t>
            </a:r>
            <a:r>
              <a:rPr lang="en-US" sz="1600" i="1" dirty="0">
                <a:ea typeface="MS PGothic" pitchFamily="34" charset="-128"/>
                <a:cs typeface="+mn-cs"/>
              </a:rPr>
              <a:t>4</a:t>
            </a:r>
            <a:r>
              <a:rPr lang="en-US" sz="1600" dirty="0">
                <a:ea typeface="MS PGothic" pitchFamily="34" charset="-128"/>
                <a:cs typeface="+mn-cs"/>
              </a:rPr>
              <a:t> </a:t>
            </a:r>
            <a:r>
              <a:rPr lang="en-US" sz="1600" i="1" dirty="0">
                <a:ea typeface="MS PGothic" pitchFamily="34" charset="-128"/>
                <a:cs typeface="+mn-cs"/>
              </a:rPr>
              <a:t>sites</a:t>
            </a:r>
          </a:p>
          <a:p>
            <a:pPr marL="685800" indent="-228600">
              <a:buFont typeface="Wingdings" pitchFamily="2" charset="2"/>
              <a:buChar char="ü"/>
              <a:defRPr/>
            </a:pPr>
            <a:r>
              <a:rPr lang="en-US" sz="1600" dirty="0">
                <a:ea typeface="MS PGothic" pitchFamily="34" charset="-128"/>
                <a:cs typeface="+mn-cs"/>
              </a:rPr>
              <a:t>Created new and improved patient instructions form—</a:t>
            </a:r>
            <a:r>
              <a:rPr lang="en-US" sz="1600" i="1" dirty="0">
                <a:ea typeface="MS PGothic" pitchFamily="34" charset="-128"/>
                <a:cs typeface="+mn-cs"/>
              </a:rPr>
              <a:t>4 sites</a:t>
            </a:r>
          </a:p>
          <a:p>
            <a:pPr marL="685800" indent="-228600">
              <a:buFont typeface="Wingdings" pitchFamily="2" charset="2"/>
              <a:buChar char="ü"/>
              <a:defRPr/>
            </a:pPr>
            <a:r>
              <a:rPr lang="en-US" sz="1600" dirty="0">
                <a:ea typeface="MS PGothic" pitchFamily="34" charset="-128"/>
                <a:cs typeface="+mn-cs"/>
              </a:rPr>
              <a:t>Changed rules and regulations around discharge documentation—</a:t>
            </a:r>
            <a:r>
              <a:rPr lang="en-US" sz="1600" i="1" dirty="0">
                <a:ea typeface="MS PGothic" pitchFamily="34" charset="-128"/>
                <a:cs typeface="+mn-cs"/>
              </a:rPr>
              <a:t>3 sites</a:t>
            </a:r>
          </a:p>
          <a:p>
            <a:pPr marL="685800" indent="-228600">
              <a:buFont typeface="Wingdings" pitchFamily="2" charset="2"/>
              <a:buChar char="ü"/>
              <a:defRPr/>
            </a:pPr>
            <a:r>
              <a:rPr lang="en-US" sz="1600" dirty="0">
                <a:ea typeface="MS PGothic" pitchFamily="34" charset="-128"/>
                <a:cs typeface="+mn-cs"/>
              </a:rPr>
              <a:t>Educated staff on importance of measures (provided training, spoke in meetings, wrote in newsletters, communicated via email, etc.)—</a:t>
            </a:r>
            <a:r>
              <a:rPr lang="en-US" sz="1600" i="1" dirty="0">
                <a:ea typeface="MS PGothic" pitchFamily="34" charset="-128"/>
                <a:cs typeface="+mn-cs"/>
              </a:rPr>
              <a:t>5 sites</a:t>
            </a:r>
          </a:p>
          <a:p>
            <a:pPr marL="685800" indent="-228600">
              <a:buFont typeface="Wingdings" pitchFamily="2" charset="2"/>
              <a:buChar char="ü"/>
              <a:defRPr/>
            </a:pPr>
            <a:r>
              <a:rPr lang="en-US" sz="1600" dirty="0">
                <a:ea typeface="MS PGothic" pitchFamily="34" charset="-128"/>
                <a:cs typeface="+mn-cs"/>
              </a:rPr>
              <a:t>Used pocket-sized Discharge Reference Guides—</a:t>
            </a:r>
            <a:r>
              <a:rPr lang="en-US" sz="1600" i="1" dirty="0">
                <a:ea typeface="MS PGothic" pitchFamily="34" charset="-128"/>
                <a:cs typeface="+mn-cs"/>
              </a:rPr>
              <a:t>5 sites</a:t>
            </a:r>
          </a:p>
          <a:p>
            <a:pPr marL="685800" indent="-228600">
              <a:buFont typeface="Wingdings" pitchFamily="2" charset="2"/>
              <a:buChar char="ü"/>
              <a:defRPr/>
            </a:pPr>
            <a:r>
              <a:rPr lang="en-US" sz="1600" dirty="0">
                <a:ea typeface="MS PGothic" pitchFamily="34" charset="-128"/>
                <a:cs typeface="+mn-cs"/>
              </a:rPr>
              <a:t>Provided feedback to individual departments regarding baseline and progress—</a:t>
            </a:r>
            <a:r>
              <a:rPr lang="en-US" sz="1600" i="1" dirty="0">
                <a:ea typeface="MS PGothic" pitchFamily="34" charset="-128"/>
                <a:cs typeface="+mn-cs"/>
              </a:rPr>
              <a:t>5 sites</a:t>
            </a:r>
          </a:p>
          <a:p>
            <a:pPr marL="685800" indent="-228600">
              <a:buFont typeface="Wingdings" pitchFamily="2" charset="2"/>
              <a:buChar char="ü"/>
              <a:defRPr/>
            </a:pPr>
            <a:r>
              <a:rPr lang="en-US" sz="1600" dirty="0">
                <a:ea typeface="MS PGothic" pitchFamily="34" charset="-128"/>
                <a:cs typeface="+mn-cs"/>
              </a:rPr>
              <a:t>Executed hard stops in electronic systems—</a:t>
            </a:r>
            <a:r>
              <a:rPr lang="en-US" sz="1600" i="1" dirty="0">
                <a:ea typeface="MS PGothic" pitchFamily="34" charset="-128"/>
                <a:cs typeface="+mn-cs"/>
              </a:rPr>
              <a:t>2 sites</a:t>
            </a:r>
          </a:p>
          <a:p>
            <a:pPr marL="685800" indent="-228600">
              <a:defRPr/>
            </a:pPr>
            <a:endParaRPr lang="en-US" sz="800" i="1" dirty="0">
              <a:ea typeface="MS PGothic" pitchFamily="34" charset="-128"/>
              <a:cs typeface="+mn-cs"/>
            </a:endParaRPr>
          </a:p>
        </p:txBody>
      </p:sp>
      <p:sp>
        <p:nvSpPr>
          <p:cNvPr id="55301" name="TextBox 9"/>
          <p:cNvSpPr txBox="1">
            <a:spLocks noChangeArrowheads="1"/>
          </p:cNvSpPr>
          <p:nvPr/>
        </p:nvSpPr>
        <p:spPr bwMode="auto">
          <a:xfrm>
            <a:off x="773113" y="3113088"/>
            <a:ext cx="4164012" cy="261937"/>
          </a:xfrm>
          <a:prstGeom prst="rect">
            <a:avLst/>
          </a:prstGeom>
          <a:solidFill>
            <a:schemeClr val="bg1"/>
          </a:solidFill>
          <a:ln w="9525">
            <a:noFill/>
            <a:miter lim="800000"/>
            <a:headEnd/>
            <a:tailEnd/>
          </a:ln>
        </p:spPr>
        <p:txBody>
          <a:bodyPr>
            <a:spAutoFit/>
          </a:bodyPr>
          <a:lstStyle/>
          <a:p>
            <a:r>
              <a:rPr lang="en-US" sz="1100"/>
              <a:t>   A        B        C        D        E        F      </a:t>
            </a:r>
            <a:r>
              <a:rPr lang="en-US" sz="800"/>
              <a:t>  </a:t>
            </a:r>
            <a:r>
              <a:rPr lang="en-US" sz="1100"/>
              <a:t>G</a:t>
            </a:r>
          </a:p>
        </p:txBody>
      </p:sp>
      <p:sp>
        <p:nvSpPr>
          <p:cNvPr id="55302" name="TextBox 12"/>
          <p:cNvSpPr txBox="1">
            <a:spLocks noChangeArrowheads="1"/>
          </p:cNvSpPr>
          <p:nvPr/>
        </p:nvSpPr>
        <p:spPr bwMode="auto">
          <a:xfrm>
            <a:off x="5710238" y="3073400"/>
            <a:ext cx="2911475" cy="261938"/>
          </a:xfrm>
          <a:prstGeom prst="rect">
            <a:avLst/>
          </a:prstGeom>
          <a:solidFill>
            <a:schemeClr val="bg1"/>
          </a:solidFill>
          <a:ln w="9525">
            <a:noFill/>
            <a:miter lim="800000"/>
            <a:headEnd/>
            <a:tailEnd/>
          </a:ln>
        </p:spPr>
        <p:txBody>
          <a:bodyPr>
            <a:spAutoFit/>
          </a:bodyPr>
          <a:lstStyle/>
          <a:p>
            <a:r>
              <a:rPr lang="en-US" sz="1100"/>
              <a:t>   A        B        C        D        E        F      </a:t>
            </a:r>
            <a:r>
              <a:rPr lang="en-US" sz="800"/>
              <a:t>  </a:t>
            </a:r>
            <a:r>
              <a:rPr lang="en-US" sz="1100"/>
              <a:t>G</a:t>
            </a:r>
          </a:p>
        </p:txBody>
      </p:sp>
      <p:sp>
        <p:nvSpPr>
          <p:cNvPr id="55303" name="Slide Number Placeholder 3"/>
          <p:cNvSpPr>
            <a:spLocks noGrp="1"/>
          </p:cNvSpPr>
          <p:nvPr>
            <p:ph type="sldNum" sz="quarter" idx="10"/>
          </p:nvPr>
        </p:nvSpPr>
        <p:spPr>
          <a:noFill/>
        </p:spPr>
        <p:txBody>
          <a:bodyPr/>
          <a:lstStyle/>
          <a:p>
            <a:fld id="{B5EFE2B3-6845-4649-A5F1-7A469937AA9A}" type="slidenum">
              <a:rPr lang="en-US" smtClean="0">
                <a:ea typeface="MS PGothic"/>
                <a:cs typeface="MS PGothic"/>
              </a:rPr>
              <a:pPr/>
              <a:t>10</a:t>
            </a:fld>
            <a:endParaRPr lang="en-US" smtClean="0">
              <a:ea typeface="MS PGothic"/>
              <a:cs typeface="MS PGothic"/>
            </a:endParaRPr>
          </a:p>
        </p:txBody>
      </p:sp>
      <p:sp>
        <p:nvSpPr>
          <p:cNvPr id="12"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22300" y="152400"/>
            <a:ext cx="8229600" cy="609600"/>
          </a:xfrm>
        </p:spPr>
        <p:txBody>
          <a:bodyPr/>
          <a:lstStyle/>
          <a:p>
            <a:r>
              <a:rPr lang="en-US" sz="2000" smtClean="0">
                <a:ea typeface="MS PGothic"/>
                <a:cs typeface="MS PGothic"/>
              </a:rPr>
              <a:t>Lessons Learned, Barriers and Advice</a:t>
            </a:r>
          </a:p>
        </p:txBody>
      </p:sp>
      <p:sp>
        <p:nvSpPr>
          <p:cNvPr id="57346" name="Content Placeholder 2"/>
          <p:cNvSpPr>
            <a:spLocks noGrp="1"/>
          </p:cNvSpPr>
          <p:nvPr>
            <p:ph idx="1"/>
          </p:nvPr>
        </p:nvSpPr>
        <p:spPr>
          <a:xfrm>
            <a:off x="627063" y="1035050"/>
            <a:ext cx="8229600" cy="4525963"/>
          </a:xfrm>
        </p:spPr>
        <p:txBody>
          <a:bodyPr/>
          <a:lstStyle/>
          <a:p>
            <a:r>
              <a:rPr lang="en-US" smtClean="0">
                <a:ea typeface="MS PGothic"/>
                <a:cs typeface="MS PGothic"/>
              </a:rPr>
              <a:t>Lessons:</a:t>
            </a:r>
          </a:p>
          <a:p>
            <a:pPr lvl="1">
              <a:buFont typeface="Arial" charset="0"/>
              <a:buChar char="•"/>
            </a:pPr>
            <a:r>
              <a:rPr lang="en-US" smtClean="0">
                <a:ea typeface="MS PGothic"/>
                <a:cs typeface="MS PGothic"/>
              </a:rPr>
              <a:t>Measure, measure, measure. </a:t>
            </a:r>
          </a:p>
          <a:p>
            <a:pPr lvl="1">
              <a:buFont typeface="Arial" charset="0"/>
              <a:buChar char="•"/>
            </a:pPr>
            <a:r>
              <a:rPr lang="en-US" smtClean="0">
                <a:ea typeface="MS PGothic"/>
                <a:cs typeface="MS PGothic"/>
              </a:rPr>
              <a:t>Start small (not 2500 data elements for all patient transfers)</a:t>
            </a:r>
          </a:p>
          <a:p>
            <a:pPr lvl="1">
              <a:buFont typeface="Arial" charset="0"/>
              <a:buChar char="•"/>
            </a:pPr>
            <a:r>
              <a:rPr lang="en-US" smtClean="0">
                <a:ea typeface="MS PGothic"/>
                <a:cs typeface="MS PGothic"/>
              </a:rPr>
              <a:t>Leadership from the top (the Mongan 7)  </a:t>
            </a:r>
          </a:p>
          <a:p>
            <a:pPr lvl="1">
              <a:buFont typeface="Arial" charset="0"/>
              <a:buChar char="•"/>
            </a:pPr>
            <a:r>
              <a:rPr lang="en-US" smtClean="0">
                <a:ea typeface="MS PGothic"/>
                <a:cs typeface="MS PGothic"/>
              </a:rPr>
              <a:t>Publicly share data</a:t>
            </a:r>
          </a:p>
          <a:p>
            <a:pPr lvl="1">
              <a:buFont typeface="Arial" charset="0"/>
              <a:buChar char="•"/>
            </a:pPr>
            <a:r>
              <a:rPr lang="en-US" smtClean="0">
                <a:ea typeface="MS PGothic"/>
                <a:cs typeface="MS PGothic"/>
              </a:rPr>
              <a:t>Be in it for the long haul</a:t>
            </a:r>
          </a:p>
          <a:p>
            <a:r>
              <a:rPr lang="en-US" smtClean="0">
                <a:ea typeface="MS PGothic"/>
                <a:cs typeface="MS PGothic"/>
              </a:rPr>
              <a:t>Barriers</a:t>
            </a:r>
          </a:p>
          <a:p>
            <a:pPr lvl="1">
              <a:buFont typeface="Arial" charset="0"/>
              <a:buChar char="•"/>
            </a:pPr>
            <a:r>
              <a:rPr lang="en-US" smtClean="0">
                <a:ea typeface="MS PGothic"/>
                <a:cs typeface="MS PGothic"/>
              </a:rPr>
              <a:t>The initial sell to Leadership</a:t>
            </a:r>
          </a:p>
          <a:p>
            <a:r>
              <a:rPr lang="en-US" smtClean="0">
                <a:ea typeface="MS PGothic"/>
                <a:cs typeface="MS PGothic"/>
              </a:rPr>
              <a:t>Do overs</a:t>
            </a:r>
          </a:p>
          <a:p>
            <a:pPr lvl="1">
              <a:buFont typeface="Arial" charset="0"/>
              <a:buChar char="•"/>
            </a:pPr>
            <a:r>
              <a:rPr lang="en-US" smtClean="0">
                <a:ea typeface="MS PGothic"/>
                <a:cs typeface="MS PGothic"/>
              </a:rPr>
              <a:t>Would be more strategic than opportunistic</a:t>
            </a:r>
          </a:p>
          <a:p>
            <a:r>
              <a:rPr lang="en-US" smtClean="0">
                <a:ea typeface="MS PGothic"/>
                <a:cs typeface="MS PGothic"/>
              </a:rPr>
              <a:t>Advice</a:t>
            </a:r>
          </a:p>
          <a:p>
            <a:pPr lvl="1">
              <a:buFont typeface="Arial" charset="0"/>
              <a:buChar char="•"/>
            </a:pPr>
            <a:r>
              <a:rPr lang="en-US" smtClean="0">
                <a:ea typeface="MS PGothic"/>
                <a:cs typeface="MS PGothic"/>
              </a:rPr>
              <a:t>Start wherever, but start.  “N of One”</a:t>
            </a:r>
          </a:p>
        </p:txBody>
      </p:sp>
      <p:sp>
        <p:nvSpPr>
          <p:cNvPr id="57347" name="Slide Number Placeholder 3"/>
          <p:cNvSpPr>
            <a:spLocks noGrp="1"/>
          </p:cNvSpPr>
          <p:nvPr>
            <p:ph type="sldNum" sz="quarter" idx="10"/>
          </p:nvPr>
        </p:nvSpPr>
        <p:spPr>
          <a:noFill/>
        </p:spPr>
        <p:txBody>
          <a:bodyPr/>
          <a:lstStyle/>
          <a:p>
            <a:fld id="{FF868C09-840A-4590-A006-ECA6CD80D44D}" type="slidenum">
              <a:rPr lang="en-US" smtClean="0">
                <a:ea typeface="MS PGothic"/>
                <a:cs typeface="MS PGothic"/>
              </a:rPr>
              <a:pPr/>
              <a:t>11</a:t>
            </a:fld>
            <a:endParaRPr lang="en-US" smtClean="0">
              <a:ea typeface="MS PGothic"/>
              <a:cs typeface="MS PGothic"/>
            </a:endParaRPr>
          </a:p>
        </p:txBody>
      </p:sp>
      <p:sp>
        <p:nvSpPr>
          <p:cNvPr id="7"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41350" y="152400"/>
            <a:ext cx="8229600" cy="609600"/>
          </a:xfrm>
        </p:spPr>
        <p:txBody>
          <a:bodyPr/>
          <a:lstStyle/>
          <a:p>
            <a:r>
              <a:rPr lang="en-US" sz="2000" smtClean="0">
                <a:ea typeface="MS PGothic"/>
                <a:cs typeface="MS PGothic"/>
              </a:rPr>
              <a:t>Appendix</a:t>
            </a:r>
          </a:p>
        </p:txBody>
      </p:sp>
      <p:sp>
        <p:nvSpPr>
          <p:cNvPr id="59394" name="Slide Number Placeholder 2"/>
          <p:cNvSpPr>
            <a:spLocks noGrp="1"/>
          </p:cNvSpPr>
          <p:nvPr>
            <p:ph type="sldNum" sz="quarter" idx="10"/>
          </p:nvPr>
        </p:nvSpPr>
        <p:spPr>
          <a:noFill/>
        </p:spPr>
        <p:txBody>
          <a:bodyPr/>
          <a:lstStyle/>
          <a:p>
            <a:fld id="{D10F4D9F-8B33-4B9A-8C4A-D39EFADAC398}" type="slidenum">
              <a:rPr lang="en-US" smtClean="0">
                <a:ea typeface="MS PGothic"/>
                <a:cs typeface="MS PGothic"/>
              </a:rPr>
              <a:pPr/>
              <a:t>12</a:t>
            </a:fld>
            <a:endParaRPr lang="en-US" smtClean="0">
              <a:ea typeface="MS PGothic"/>
              <a:cs typeface="MS PGothic"/>
            </a:endParaRPr>
          </a:p>
        </p:txBody>
      </p:sp>
      <p:sp>
        <p:nvSpPr>
          <p:cNvPr id="5"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65138" y="738188"/>
            <a:ext cx="8370887" cy="5154612"/>
          </a:xfrm>
          <a:prstGeom prst="rect">
            <a:avLst/>
          </a:prstGeom>
          <a:noFill/>
          <a:ln>
            <a:noFill/>
          </a:ln>
        </p:spPr>
        <p:txBody>
          <a:bodyPr>
            <a:spAutoFit/>
          </a:bodyPr>
          <a:lstStyle/>
          <a:p>
            <a:pPr marL="228600" indent="-228600">
              <a:defRPr/>
            </a:pPr>
            <a:r>
              <a:rPr lang="en-US" sz="1600" b="1" dirty="0">
                <a:solidFill>
                  <a:schemeClr val="tx1">
                    <a:lumMod val="95000"/>
                    <a:lumOff val="5000"/>
                  </a:schemeClr>
                </a:solidFill>
                <a:ea typeface="MS PGothic" pitchFamily="34" charset="-128"/>
                <a:cs typeface="+mn-cs"/>
              </a:rPr>
              <a:t>Discharge Transitions Steering Committee Members representing each site include:</a:t>
            </a:r>
          </a:p>
          <a:p>
            <a:pPr marL="228600" indent="-228600">
              <a:defRPr/>
            </a:pPr>
            <a:endParaRPr lang="en-US" sz="900" b="1" dirty="0">
              <a:solidFill>
                <a:schemeClr val="tx1">
                  <a:lumMod val="95000"/>
                  <a:lumOff val="5000"/>
                </a:schemeClr>
              </a:solidFill>
              <a:ea typeface="MS PGothic" pitchFamily="34" charset="-128"/>
              <a:cs typeface="+mn-cs"/>
            </a:endParaRPr>
          </a:p>
          <a:p>
            <a:pPr marL="228600" indent="-228600">
              <a:defRPr/>
            </a:pPr>
            <a:endParaRPr lang="en-US" sz="900" b="1" dirty="0">
              <a:solidFill>
                <a:schemeClr val="tx1">
                  <a:lumMod val="95000"/>
                  <a:lumOff val="5000"/>
                </a:schemeClr>
              </a:solidFill>
              <a:ea typeface="MS PGothic" pitchFamily="34" charset="-128"/>
              <a:cs typeface="+mn-cs"/>
            </a:endParaRPr>
          </a:p>
          <a:p>
            <a:pPr marL="228600" indent="-228600">
              <a:defRPr/>
            </a:pPr>
            <a:endParaRPr lang="en-US" sz="9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800" b="1" dirty="0">
              <a:solidFill>
                <a:schemeClr val="tx1">
                  <a:lumMod val="95000"/>
                  <a:lumOff val="5000"/>
                </a:schemeClr>
              </a:solidFill>
              <a:ea typeface="MS PGothic" pitchFamily="34" charset="-128"/>
              <a:cs typeface="+mn-cs"/>
            </a:endParaRPr>
          </a:p>
          <a:p>
            <a:pPr marL="228600" indent="-228600">
              <a:defRPr/>
            </a:pPr>
            <a:endParaRPr lang="en-US" sz="800" b="1" dirty="0">
              <a:solidFill>
                <a:schemeClr val="tx1">
                  <a:lumMod val="95000"/>
                  <a:lumOff val="5000"/>
                </a:schemeClr>
              </a:solidFill>
              <a:ea typeface="MS PGothic" pitchFamily="34" charset="-128"/>
              <a:cs typeface="+mn-cs"/>
            </a:endParaRPr>
          </a:p>
          <a:p>
            <a:pPr marL="228600" indent="-228600">
              <a:defRPr/>
            </a:pPr>
            <a:r>
              <a:rPr lang="en-US" sz="1600" b="1" dirty="0">
                <a:solidFill>
                  <a:schemeClr val="tx1">
                    <a:lumMod val="95000"/>
                    <a:lumOff val="5000"/>
                  </a:schemeClr>
                </a:solidFill>
                <a:ea typeface="MS PGothic" pitchFamily="34" charset="-128"/>
                <a:cs typeface="+mn-cs"/>
              </a:rPr>
              <a:t>Partners Patient Safety Team for Discharge Transitions includes:</a:t>
            </a: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b="1" dirty="0">
              <a:solidFill>
                <a:schemeClr val="tx1">
                  <a:lumMod val="95000"/>
                  <a:lumOff val="5000"/>
                </a:schemeClr>
              </a:solidFill>
              <a:ea typeface="MS PGothic" pitchFamily="34" charset="-128"/>
              <a:cs typeface="+mn-cs"/>
            </a:endParaRPr>
          </a:p>
          <a:p>
            <a:pPr marL="228600" indent="-228600">
              <a:defRPr/>
            </a:pPr>
            <a:endParaRPr lang="en-US" sz="1600" dirty="0">
              <a:ea typeface="MS PGothic" pitchFamily="34" charset="-128"/>
              <a:cs typeface="+mn-cs"/>
            </a:endParaRPr>
          </a:p>
          <a:p>
            <a:pPr marL="228600" indent="-228600">
              <a:defRPr/>
            </a:pPr>
            <a:endParaRPr lang="en-US" sz="1400" dirty="0">
              <a:solidFill>
                <a:schemeClr val="tx1">
                  <a:lumMod val="95000"/>
                  <a:lumOff val="5000"/>
                </a:schemeClr>
              </a:solidFill>
              <a:ea typeface="MS PGothic" pitchFamily="34" charset="-128"/>
              <a:cs typeface="+mn-cs"/>
            </a:endParaRPr>
          </a:p>
        </p:txBody>
      </p:sp>
      <p:graphicFrame>
        <p:nvGraphicFramePr>
          <p:cNvPr id="8" name="Table 7"/>
          <p:cNvGraphicFramePr>
            <a:graphicFrameLocks noGrp="1"/>
          </p:cNvGraphicFramePr>
          <p:nvPr/>
        </p:nvGraphicFramePr>
        <p:xfrm>
          <a:off x="574675" y="1074738"/>
          <a:ext cx="8059738" cy="3328987"/>
        </p:xfrm>
        <a:graphic>
          <a:graphicData uri="http://schemas.openxmlformats.org/drawingml/2006/table">
            <a:tbl>
              <a:tblPr/>
              <a:tblGrid>
                <a:gridCol w="921713"/>
                <a:gridCol w="764349"/>
                <a:gridCol w="955437"/>
                <a:gridCol w="2012036"/>
                <a:gridCol w="3406180"/>
              </a:tblGrid>
              <a:tr h="0">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Entity</a:t>
                      </a:r>
                      <a:endParaRPr lang="en-US" sz="1000" b="1" dirty="0">
                        <a:latin typeface="Arial"/>
                        <a:ea typeface="Calibri"/>
                        <a:cs typeface="Arial"/>
                      </a:endParaRPr>
                    </a:p>
                  </a:txBody>
                  <a:tcPr marL="56707" marR="56707"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FBFB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First Name</a:t>
                      </a:r>
                      <a:endParaRPr lang="en-US" sz="1000" b="1" dirty="0">
                        <a:latin typeface="Arial"/>
                        <a:ea typeface="Calibri"/>
                        <a:cs typeface="Arial"/>
                      </a:endParaRPr>
                    </a:p>
                  </a:txBody>
                  <a:tcPr marL="56707" marR="5670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FBFBF"/>
                    </a:solidFill>
                  </a:tcPr>
                </a:tc>
                <a:tc>
                  <a:txBody>
                    <a:bodyPr/>
                    <a:lstStyle/>
                    <a:p>
                      <a:pPr marL="0" marR="0" algn="l">
                        <a:lnSpc>
                          <a:spcPct val="115000"/>
                        </a:lnSpc>
                        <a:spcBef>
                          <a:spcPts val="0"/>
                        </a:spcBef>
                        <a:spcAft>
                          <a:spcPts val="0"/>
                        </a:spcAft>
                      </a:pPr>
                      <a:r>
                        <a:rPr lang="en-US" sz="1000" b="1">
                          <a:solidFill>
                            <a:srgbClr val="000000"/>
                          </a:solidFill>
                          <a:latin typeface="Arial"/>
                          <a:ea typeface="Calibri"/>
                          <a:cs typeface="Arial"/>
                        </a:rPr>
                        <a:t>Last Name</a:t>
                      </a:r>
                      <a:endParaRPr lang="en-US" sz="1000" b="1">
                        <a:latin typeface="Arial"/>
                        <a:ea typeface="Calibri"/>
                        <a:cs typeface="Arial"/>
                      </a:endParaRPr>
                    </a:p>
                  </a:txBody>
                  <a:tcPr marL="56707" marR="5670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FBFBF"/>
                    </a:solidFill>
                  </a:tcPr>
                </a:tc>
                <a:tc>
                  <a:txBody>
                    <a:bodyPr/>
                    <a:lstStyle/>
                    <a:p>
                      <a:pPr marL="0" marR="0" algn="l">
                        <a:lnSpc>
                          <a:spcPct val="115000"/>
                        </a:lnSpc>
                        <a:spcBef>
                          <a:spcPts val="0"/>
                        </a:spcBef>
                        <a:spcAft>
                          <a:spcPts val="0"/>
                        </a:spcAft>
                      </a:pPr>
                      <a:r>
                        <a:rPr lang="en-US" sz="1000" b="1">
                          <a:solidFill>
                            <a:srgbClr val="000000"/>
                          </a:solidFill>
                          <a:latin typeface="Arial"/>
                          <a:ea typeface="Calibri"/>
                          <a:cs typeface="Arial"/>
                        </a:rPr>
                        <a:t>Email</a:t>
                      </a:r>
                      <a:endParaRPr lang="en-US" sz="1000" b="1">
                        <a:latin typeface="Arial"/>
                        <a:ea typeface="Calibri"/>
                        <a:cs typeface="Arial"/>
                      </a:endParaRPr>
                    </a:p>
                  </a:txBody>
                  <a:tcPr marL="56707" marR="5670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FBFB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Title </a:t>
                      </a:r>
                      <a:endParaRPr lang="en-US" sz="1000" b="1" dirty="0">
                        <a:latin typeface="Arial"/>
                        <a:ea typeface="Calibri"/>
                        <a:cs typeface="Arial"/>
                      </a:endParaRPr>
                    </a:p>
                  </a:txBody>
                  <a:tcPr marL="56707" marR="56707"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FBFBF"/>
                    </a:solidFill>
                  </a:tcPr>
                </a:tc>
              </a:tr>
              <a:tr h="0">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BWH</a:t>
                      </a:r>
                      <a:endParaRPr lang="en-US" sz="1000" dirty="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Rob</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Boxer</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rboxer@partners.org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Attending Physician</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BWH</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Ann</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Celi</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aceli@partners.org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BWPO Physician</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EH</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Cathy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Price</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u="none" dirty="0" smtClean="0">
                          <a:solidFill>
                            <a:schemeClr val="tx1">
                              <a:lumMod val="95000"/>
                              <a:lumOff val="5000"/>
                            </a:schemeClr>
                          </a:solidFill>
                          <a:latin typeface="Arial"/>
                          <a:ea typeface="Calibri"/>
                          <a:cs typeface="Arial"/>
                        </a:rPr>
                        <a:t>cprice@emersonhosp.org </a:t>
                      </a:r>
                      <a:endParaRPr lang="en-US" sz="1000" u="none" dirty="0">
                        <a:solidFill>
                          <a:schemeClr val="tx1">
                            <a:lumMod val="95000"/>
                            <a:lumOff val="5000"/>
                          </a:schemeClr>
                        </a:solidFill>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Hospitalist</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0">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BWFH</a:t>
                      </a:r>
                      <a:endParaRPr lang="en-US" sz="1000" dirty="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Katie Mae</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Miller</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kmmiller@partners.org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Director Case Management</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BWFH </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Debra</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Torosian</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dtorosian@partners.org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Director of Health Information Services (Medical Records)</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BWFH/ BWH</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Nina Alice</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Chalfin</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nchalfin@partners.org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BWPO Physician</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HHS</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Bill</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Doherty</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wdoherty@hallmarkhealth.org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Chief Medical Officer</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HHS</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Barb</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Marullo</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bmarullo@hallmarkhealth.org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Program Manager, Quality Improvement &amp; Patient Safety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MGH</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Shanda</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Brown</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sbrown29@partners.org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Manager, Project Support &amp; Analytics</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MGH</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Gwen</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Crevensten</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gcrevensten@partners.org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Academic Hospitalist Service</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MGH</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Kathleen</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Finn</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kfinn@partners.org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Physician</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MGH</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Theresa</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Mills</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tmills1@partners.org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Senior Consultant, Center for Quality and Safety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MGH</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Priya</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Vader</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pvader@partners.org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Senior Consultant, Performance Improvement</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NSMC</a:t>
                      </a:r>
                      <a:endParaRPr lang="en-US" sz="1000" dirty="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Ginny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Dolan-Horgan</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vdolanhorgan@partners.org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Director, Performance Improvement</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0">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NWH</a:t>
                      </a:r>
                      <a:endParaRPr lang="en-US" sz="1000" dirty="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Cheryl</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Bardetti</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cbardetti@partners.org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Interim Manager of Quality and Infection Control</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NWH</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Eleanor</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err="1">
                          <a:solidFill>
                            <a:srgbClr val="000000"/>
                          </a:solidFill>
                          <a:latin typeface="Arial"/>
                          <a:ea typeface="Calibri"/>
                          <a:cs typeface="Arial"/>
                        </a:rPr>
                        <a:t>Paglia</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epaglia@partners.org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Hospitalist</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NWH</a:t>
                      </a:r>
                      <a:endParaRPr lang="en-US" sz="1000" dirty="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Bert</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Thurlo-Walsh</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chemeClr val="tx1">
                              <a:lumMod val="95000"/>
                              <a:lumOff val="5000"/>
                            </a:schemeClr>
                          </a:solidFill>
                          <a:latin typeface="Arial"/>
                          <a:ea typeface="Calibri"/>
                          <a:cs typeface="Arial"/>
                        </a:rPr>
                        <a:t>bthurlo@partners.org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Director of Health Care Quality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r>
            </a:tbl>
          </a:graphicData>
        </a:graphic>
      </p:graphicFrame>
      <p:sp>
        <p:nvSpPr>
          <p:cNvPr id="61558" name="Rectangle 2"/>
          <p:cNvSpPr>
            <a:spLocks noChangeArrowheads="1"/>
          </p:cNvSpPr>
          <p:nvPr/>
        </p:nvSpPr>
        <p:spPr bwMode="auto">
          <a:xfrm>
            <a:off x="465138" y="246063"/>
            <a:ext cx="8169275" cy="396875"/>
          </a:xfrm>
          <a:prstGeom prst="rect">
            <a:avLst/>
          </a:prstGeom>
          <a:noFill/>
          <a:ln w="9525">
            <a:noFill/>
            <a:miter lim="800000"/>
            <a:headEnd/>
            <a:tailEnd/>
          </a:ln>
        </p:spPr>
        <p:txBody>
          <a:bodyPr>
            <a:spAutoFit/>
          </a:bodyPr>
          <a:lstStyle/>
          <a:p>
            <a:r>
              <a:rPr lang="en-US" sz="2000" b="1">
                <a:solidFill>
                  <a:srgbClr val="7F7F7F"/>
                </a:solidFill>
              </a:rPr>
              <a:t>The Partners Discharge Transitions Steering Committee</a:t>
            </a:r>
          </a:p>
        </p:txBody>
      </p:sp>
      <p:graphicFrame>
        <p:nvGraphicFramePr>
          <p:cNvPr id="11" name="Table 10"/>
          <p:cNvGraphicFramePr>
            <a:graphicFrameLocks noGrp="1"/>
          </p:cNvGraphicFramePr>
          <p:nvPr/>
        </p:nvGraphicFramePr>
        <p:xfrm>
          <a:off x="561975" y="4664075"/>
          <a:ext cx="8081963" cy="1577975"/>
        </p:xfrm>
        <a:graphic>
          <a:graphicData uri="http://schemas.openxmlformats.org/drawingml/2006/table">
            <a:tbl>
              <a:tblPr/>
              <a:tblGrid>
                <a:gridCol w="940420"/>
                <a:gridCol w="747132"/>
                <a:gridCol w="947854"/>
                <a:gridCol w="2018370"/>
                <a:gridCol w="3428615"/>
              </a:tblGrid>
              <a:tr h="174714">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Entity</a:t>
                      </a:r>
                      <a:endParaRPr lang="en-US" sz="1000" dirty="0">
                        <a:latin typeface="Arial"/>
                        <a:ea typeface="Calibri"/>
                        <a:cs typeface="Arial"/>
                      </a:endParaRPr>
                    </a:p>
                  </a:txBody>
                  <a:tcPr marL="56707" marR="56707"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FBFB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First Name</a:t>
                      </a:r>
                      <a:endParaRPr lang="en-US" sz="1000" dirty="0">
                        <a:latin typeface="Arial"/>
                        <a:ea typeface="Calibri"/>
                        <a:cs typeface="Arial"/>
                      </a:endParaRPr>
                    </a:p>
                  </a:txBody>
                  <a:tcPr marL="56707" marR="5670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FBFB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Last Name</a:t>
                      </a:r>
                      <a:endParaRPr lang="en-US" sz="1000" dirty="0">
                        <a:latin typeface="Arial"/>
                        <a:ea typeface="Calibri"/>
                        <a:cs typeface="Arial"/>
                      </a:endParaRPr>
                    </a:p>
                  </a:txBody>
                  <a:tcPr marL="56707" marR="5670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FBFBF"/>
                    </a:solidFill>
                  </a:tcPr>
                </a:tc>
                <a:tc>
                  <a:txBody>
                    <a:bodyPr/>
                    <a:lstStyle/>
                    <a:p>
                      <a:pPr marL="0" marR="0" algn="l">
                        <a:lnSpc>
                          <a:spcPct val="115000"/>
                        </a:lnSpc>
                        <a:spcBef>
                          <a:spcPts val="0"/>
                        </a:spcBef>
                        <a:spcAft>
                          <a:spcPts val="0"/>
                        </a:spcAft>
                      </a:pPr>
                      <a:r>
                        <a:rPr lang="en-US" sz="1000" b="1">
                          <a:solidFill>
                            <a:srgbClr val="000000"/>
                          </a:solidFill>
                          <a:latin typeface="Arial"/>
                          <a:ea typeface="Calibri"/>
                          <a:cs typeface="Arial"/>
                        </a:rPr>
                        <a:t>Email</a:t>
                      </a:r>
                      <a:endParaRPr lang="en-US" sz="1000">
                        <a:latin typeface="Arial"/>
                        <a:ea typeface="Calibri"/>
                        <a:cs typeface="Arial"/>
                      </a:endParaRPr>
                    </a:p>
                  </a:txBody>
                  <a:tcPr marL="56707" marR="5670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FBFB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Title </a:t>
                      </a:r>
                      <a:endParaRPr lang="en-US" sz="1000" dirty="0">
                        <a:latin typeface="Arial"/>
                        <a:ea typeface="Calibri"/>
                        <a:cs typeface="Arial"/>
                      </a:endParaRPr>
                    </a:p>
                  </a:txBody>
                  <a:tcPr marL="56707" marR="56707"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FBFBF"/>
                    </a:solidFill>
                  </a:tcPr>
                </a:tc>
              </a:tr>
              <a:tr h="63843">
                <a:tc>
                  <a:txBody>
                    <a:bodyPr/>
                    <a:lstStyle/>
                    <a:p>
                      <a:pPr marL="0" marR="0" algn="l">
                        <a:lnSpc>
                          <a:spcPct val="115000"/>
                        </a:lnSpc>
                        <a:spcBef>
                          <a:spcPts val="0"/>
                        </a:spcBef>
                        <a:spcAft>
                          <a:spcPts val="0"/>
                        </a:spcAft>
                      </a:pPr>
                      <a:r>
                        <a:rPr lang="en-US" sz="1000" dirty="0" smtClean="0">
                          <a:latin typeface="Arial"/>
                          <a:ea typeface="Calibri"/>
                          <a:cs typeface="Arial"/>
                        </a:rPr>
                        <a:t>PHS</a:t>
                      </a:r>
                      <a:endParaRPr lang="en-US" sz="1000" dirty="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smtClean="0">
                          <a:latin typeface="Arial"/>
                          <a:ea typeface="Calibri"/>
                          <a:cs typeface="Arial"/>
                        </a:rPr>
                        <a:t>Tejal</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smtClean="0">
                          <a:latin typeface="Arial"/>
                          <a:ea typeface="Calibri"/>
                          <a:cs typeface="Arial"/>
                        </a:rPr>
                        <a:t>Gandhi</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smtClean="0">
                          <a:latin typeface="Arial"/>
                          <a:ea typeface="Calibri"/>
                          <a:cs typeface="Arial"/>
                        </a:rPr>
                        <a:t>tgandhi@partners.org</a:t>
                      </a:r>
                      <a:endParaRPr lang="en-US" sz="1000" u="none"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smtClean="0">
                          <a:latin typeface="Arial"/>
                          <a:ea typeface="Calibri"/>
                          <a:cs typeface="Arial"/>
                        </a:rPr>
                        <a:t>Partners Chief Quality and Safety Officer</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37672">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PHS/ BWH</a:t>
                      </a:r>
                      <a:endParaRPr lang="en-US" sz="1000" dirty="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Jeff</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Schnipper</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b="1" u="none" dirty="0">
                          <a:solidFill>
                            <a:srgbClr val="000000"/>
                          </a:solidFill>
                          <a:latin typeface="Arial"/>
                          <a:ea typeface="Calibri"/>
                          <a:cs typeface="Arial"/>
                        </a:rPr>
                        <a:t>jschnipper@partners.org</a:t>
                      </a:r>
                      <a:endParaRPr lang="en-US" sz="1000" u="none"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Hospitalist, Co-chair of Partners Discharge Transitions</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5344">
                <a:tc>
                  <a:txBody>
                    <a:bodyPr/>
                    <a:lstStyle/>
                    <a:p>
                      <a:pPr marL="0" marR="0" algn="l">
                        <a:lnSpc>
                          <a:spcPct val="115000"/>
                        </a:lnSpc>
                        <a:spcBef>
                          <a:spcPts val="0"/>
                        </a:spcBef>
                        <a:spcAft>
                          <a:spcPts val="0"/>
                        </a:spcAft>
                      </a:pPr>
                      <a:r>
                        <a:rPr lang="en-US" sz="1000" b="1" dirty="0" smtClean="0">
                          <a:solidFill>
                            <a:srgbClr val="000000"/>
                          </a:solidFill>
                          <a:latin typeface="Arial"/>
                          <a:ea typeface="Calibri"/>
                          <a:cs typeface="Arial"/>
                        </a:rPr>
                        <a:t>PHS/</a:t>
                      </a:r>
                      <a:r>
                        <a:rPr lang="en-US" sz="1000" b="1" baseline="0" dirty="0" smtClean="0">
                          <a:solidFill>
                            <a:srgbClr val="000000"/>
                          </a:solidFill>
                          <a:latin typeface="Arial"/>
                          <a:ea typeface="Calibri"/>
                          <a:cs typeface="Arial"/>
                        </a:rPr>
                        <a:t> SNE</a:t>
                      </a:r>
                      <a:endParaRPr lang="en-US" sz="1000" dirty="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Terry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O'Malley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b="1" u="none" dirty="0">
                          <a:solidFill>
                            <a:srgbClr val="000000"/>
                          </a:solidFill>
                          <a:latin typeface="Arial"/>
                          <a:ea typeface="Calibri"/>
                          <a:cs typeface="Arial"/>
                        </a:rPr>
                        <a:t>tomalley@partners.org</a:t>
                      </a:r>
                      <a:endParaRPr lang="en-US" sz="1000" u="none"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b="1" dirty="0">
                          <a:solidFill>
                            <a:srgbClr val="000000"/>
                          </a:solidFill>
                          <a:latin typeface="Arial"/>
                          <a:ea typeface="Calibri"/>
                          <a:cs typeface="Arial"/>
                        </a:rPr>
                        <a:t>Medical Director for Non Acute Care Services, Co-chair of Partners Discharge Transitions </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37672">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PHS</a:t>
                      </a:r>
                      <a:endParaRPr lang="en-US" sz="1000" dirty="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smtClean="0">
                          <a:solidFill>
                            <a:srgbClr val="000000"/>
                          </a:solidFill>
                          <a:latin typeface="Arial"/>
                          <a:ea typeface="Calibri"/>
                          <a:cs typeface="Arial"/>
                        </a:rPr>
                        <a:t>Alison</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Holliday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rgbClr val="000000"/>
                          </a:solidFill>
                          <a:latin typeface="Arial"/>
                          <a:ea typeface="Calibri"/>
                          <a:cs typeface="Arial"/>
                        </a:rPr>
                        <a:t>aholliday@partners.org</a:t>
                      </a:r>
                      <a:endParaRPr lang="en-US" sz="1000" u="none"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Project Manager, Patient Safety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37672">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PHS</a:t>
                      </a:r>
                      <a:endParaRPr lang="en-US" sz="100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Jason</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a:solidFill>
                            <a:srgbClr val="000000"/>
                          </a:solidFill>
                          <a:latin typeface="Arial"/>
                          <a:ea typeface="Calibri"/>
                          <a:cs typeface="Arial"/>
                        </a:rPr>
                        <a:t>Miller</a:t>
                      </a:r>
                      <a:endParaRPr lang="en-US" sz="100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solidFill>
                            <a:srgbClr val="000000"/>
                          </a:solidFill>
                          <a:latin typeface="Arial"/>
                          <a:ea typeface="Calibri"/>
                          <a:cs typeface="Arial"/>
                        </a:rPr>
                        <a:t>jmiller15@partners.org</a:t>
                      </a:r>
                      <a:endParaRPr lang="en-US" sz="1000" u="none"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Program Director, Patient Safety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59410">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PHS</a:t>
                      </a:r>
                      <a:endParaRPr lang="en-US" sz="1000" dirty="0">
                        <a:latin typeface="Arial"/>
                        <a:ea typeface="Calibri"/>
                        <a:cs typeface="Arial"/>
                      </a:endParaRPr>
                    </a:p>
                  </a:txBody>
                  <a:tcPr marL="56707" marR="56707"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Vicki</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Nielsen</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u="none" dirty="0">
                          <a:latin typeface="Arial"/>
                          <a:ea typeface="Calibri"/>
                          <a:cs typeface="Arial"/>
                        </a:rPr>
                        <a:t>vnielsen@partners.org</a:t>
                      </a:r>
                    </a:p>
                  </a:txBody>
                  <a:tcPr marL="56707" marR="56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marL="0" marR="0" algn="l">
                        <a:lnSpc>
                          <a:spcPct val="115000"/>
                        </a:lnSpc>
                        <a:spcBef>
                          <a:spcPts val="0"/>
                        </a:spcBef>
                        <a:spcAft>
                          <a:spcPts val="0"/>
                        </a:spcAft>
                      </a:pPr>
                      <a:r>
                        <a:rPr lang="en-US" sz="1000" dirty="0">
                          <a:solidFill>
                            <a:srgbClr val="000000"/>
                          </a:solidFill>
                          <a:latin typeface="Arial"/>
                          <a:ea typeface="Calibri"/>
                          <a:cs typeface="Arial"/>
                        </a:rPr>
                        <a:t>Project Specialist, Patient Safety</a:t>
                      </a:r>
                      <a:endParaRPr lang="en-US" sz="1000" dirty="0">
                        <a:latin typeface="Arial"/>
                        <a:ea typeface="Calibri"/>
                        <a:cs typeface="Arial"/>
                      </a:endParaRPr>
                    </a:p>
                  </a:txBody>
                  <a:tcPr marL="56707" marR="567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r>
            </a:tbl>
          </a:graphicData>
        </a:graphic>
      </p:graphicFrame>
      <p:sp>
        <p:nvSpPr>
          <p:cNvPr id="10"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
        <p:nvSpPr>
          <p:cNvPr id="61610" name="Slide Number Placeholder 2"/>
          <p:cNvSpPr>
            <a:spLocks noGrp="1"/>
          </p:cNvSpPr>
          <p:nvPr>
            <p:ph type="sldNum" sz="quarter" idx="10"/>
          </p:nvPr>
        </p:nvSpPr>
        <p:spPr>
          <a:noFill/>
        </p:spPr>
        <p:txBody>
          <a:bodyPr/>
          <a:lstStyle/>
          <a:p>
            <a:fld id="{5FB8D734-5BFD-4A12-8DD3-761D8F43408C}" type="slidenum">
              <a:rPr lang="en-US" smtClean="0">
                <a:ea typeface="MS PGothic"/>
                <a:cs typeface="MS PGothic"/>
              </a:rPr>
              <a:pPr/>
              <a:t>13</a:t>
            </a:fld>
            <a:endParaRPr lang="en-US" smtClean="0">
              <a:ea typeface="MS PGothic"/>
              <a:cs typeface="MS PGothic"/>
            </a:endParaRPr>
          </a:p>
        </p:txBody>
      </p:sp>
      <p:sp>
        <p:nvSpPr>
          <p:cNvPr id="61611" name="TextBox 13"/>
          <p:cNvSpPr txBox="1">
            <a:spLocks noChangeArrowheads="1"/>
          </p:cNvSpPr>
          <p:nvPr/>
        </p:nvSpPr>
        <p:spPr bwMode="auto">
          <a:xfrm>
            <a:off x="455613" y="6262688"/>
            <a:ext cx="8201025" cy="339725"/>
          </a:xfrm>
          <a:prstGeom prst="rect">
            <a:avLst/>
          </a:prstGeom>
          <a:noFill/>
          <a:ln w="9525">
            <a:noFill/>
            <a:miter lim="800000"/>
            <a:headEnd/>
            <a:tailEnd/>
          </a:ln>
        </p:spPr>
        <p:txBody>
          <a:bodyPr>
            <a:spAutoFit/>
          </a:bodyPr>
          <a:lstStyle/>
          <a:p>
            <a:r>
              <a:rPr lang="en-US" sz="800"/>
              <a:t>BWH= Brigham and Women’s Hospital; EH= Emerson Hospital; BWFH= Brigham and Women’s Faulkner Hospital; HHS= Hallmark Health System; MGH= Massachusetts General Hospital; NSMC= North Shore Medical Center; NWH= Newton Wellesley Hospital; PHS= Partners HealthCare System; SNE= Spaulding North End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ChangeArrowheads="1"/>
          </p:cNvSpPr>
          <p:nvPr/>
        </p:nvSpPr>
        <p:spPr bwMode="auto">
          <a:xfrm>
            <a:off x="539750" y="250825"/>
            <a:ext cx="8461375" cy="400050"/>
          </a:xfrm>
          <a:prstGeom prst="rect">
            <a:avLst/>
          </a:prstGeom>
          <a:noFill/>
          <a:ln w="9525">
            <a:noFill/>
            <a:miter lim="800000"/>
            <a:headEnd/>
            <a:tailEnd/>
          </a:ln>
        </p:spPr>
        <p:txBody>
          <a:bodyPr>
            <a:spAutoFit/>
          </a:bodyPr>
          <a:lstStyle/>
          <a:p>
            <a:r>
              <a:rPr lang="en-US" sz="2000" b="1">
                <a:solidFill>
                  <a:srgbClr val="7F7F7F"/>
                </a:solidFill>
              </a:rPr>
              <a:t>What do these metrics mean?</a:t>
            </a:r>
          </a:p>
        </p:txBody>
      </p:sp>
      <p:sp>
        <p:nvSpPr>
          <p:cNvPr id="9" name="TextBox 8"/>
          <p:cNvSpPr txBox="1"/>
          <p:nvPr/>
        </p:nvSpPr>
        <p:spPr>
          <a:xfrm>
            <a:off x="639763" y="901700"/>
            <a:ext cx="7820025" cy="2370138"/>
          </a:xfrm>
          <a:prstGeom prst="rect">
            <a:avLst/>
          </a:prstGeom>
          <a:noFill/>
          <a:ln>
            <a:solidFill>
              <a:schemeClr val="tx1">
                <a:lumMod val="95000"/>
                <a:lumOff val="5000"/>
              </a:schemeClr>
            </a:solidFill>
          </a:ln>
        </p:spPr>
        <p:txBody>
          <a:bodyPr>
            <a:spAutoFit/>
          </a:bodyPr>
          <a:lstStyle/>
          <a:p>
            <a:pPr marL="228600" indent="-228600">
              <a:defRPr/>
            </a:pPr>
            <a:r>
              <a:rPr lang="en-US" sz="1600" b="1" dirty="0">
                <a:solidFill>
                  <a:schemeClr val="tx1">
                    <a:lumMod val="95000"/>
                    <a:lumOff val="5000"/>
                  </a:schemeClr>
                </a:solidFill>
                <a:ea typeface="MS PGothic" pitchFamily="34" charset="-128"/>
                <a:cs typeface="+mn-cs"/>
              </a:rPr>
              <a:t>1. Completeness of ED Transfer Documentation</a:t>
            </a:r>
            <a:endParaRPr lang="en-US" sz="1600" dirty="0">
              <a:ea typeface="MS PGothic" pitchFamily="34" charset="-128"/>
              <a:cs typeface="+mn-cs"/>
            </a:endParaRPr>
          </a:p>
          <a:p>
            <a:pPr marL="228600" indent="-228600">
              <a:buFont typeface="Arial" pitchFamily="34" charset="0"/>
              <a:buChar char="•"/>
              <a:defRPr/>
            </a:pPr>
            <a:r>
              <a:rPr lang="en-US" sz="1400" dirty="0">
                <a:ea typeface="MS PGothic" pitchFamily="34" charset="-128"/>
                <a:cs typeface="+mn-cs"/>
              </a:rPr>
              <a:t>A “complete” ED transfer packet (</a:t>
            </a:r>
            <a:r>
              <a:rPr lang="en-US" sz="1400" dirty="0">
                <a:solidFill>
                  <a:srgbClr val="000000"/>
                </a:solidFill>
                <a:ea typeface="Times New Roman"/>
                <a:cs typeface="+mn-cs"/>
              </a:rPr>
              <a:t>all transfer-related written information sent to the ED) </a:t>
            </a:r>
            <a:r>
              <a:rPr lang="en-US" sz="1400" dirty="0">
                <a:ea typeface="MS PGothic" pitchFamily="34" charset="-128"/>
                <a:cs typeface="+mn-cs"/>
              </a:rPr>
              <a:t>has all of the following elements </a:t>
            </a:r>
            <a:r>
              <a:rPr lang="en-US" sz="1100" dirty="0">
                <a:ea typeface="MS PGothic" pitchFamily="34" charset="-128"/>
                <a:cs typeface="+mn-cs"/>
              </a:rPr>
              <a:t>(if applicable)</a:t>
            </a:r>
            <a:r>
              <a:rPr lang="en-US" sz="1600" dirty="0">
                <a:ea typeface="MS PGothic" pitchFamily="34" charset="-128"/>
                <a:cs typeface="+mn-cs"/>
              </a:rPr>
              <a:t>:</a:t>
            </a:r>
          </a:p>
          <a:p>
            <a:pPr marL="228600" indent="-228600">
              <a:buFont typeface="+mj-lt"/>
              <a:buAutoNum type="arabicPeriod"/>
              <a:defRPr/>
            </a:pPr>
            <a:r>
              <a:rPr lang="en-US" sz="1100" dirty="0">
                <a:ea typeface="MS PGothic" pitchFamily="34" charset="-128"/>
                <a:cs typeface="+mn-cs"/>
              </a:rPr>
              <a:t>History of Current Issue </a:t>
            </a:r>
          </a:p>
          <a:p>
            <a:pPr marL="228600" indent="-228600">
              <a:buFont typeface="+mj-lt"/>
              <a:buAutoNum type="arabicPeriod"/>
              <a:defRPr/>
            </a:pPr>
            <a:r>
              <a:rPr lang="en-US" sz="1100" dirty="0">
                <a:ea typeface="MS PGothic" pitchFamily="34" charset="-128"/>
                <a:cs typeface="+mn-cs"/>
              </a:rPr>
              <a:t>Current Active Clinical Conditions</a:t>
            </a:r>
          </a:p>
          <a:p>
            <a:pPr marL="228600" indent="-228600">
              <a:buFont typeface="+mj-lt"/>
              <a:buAutoNum type="arabicPeriod"/>
              <a:defRPr/>
            </a:pPr>
            <a:r>
              <a:rPr lang="en-US" sz="1100" dirty="0">
                <a:ea typeface="MS PGothic" pitchFamily="34" charset="-128"/>
                <a:cs typeface="+mn-cs"/>
              </a:rPr>
              <a:t>Questions that Sending site wants answered</a:t>
            </a:r>
          </a:p>
          <a:p>
            <a:pPr marL="228600" indent="-228600">
              <a:buFont typeface="+mj-lt"/>
              <a:buAutoNum type="arabicPeriod"/>
              <a:defRPr/>
            </a:pPr>
            <a:r>
              <a:rPr lang="en-US" sz="1100" dirty="0">
                <a:ea typeface="MS PGothic" pitchFamily="34" charset="-128"/>
                <a:cs typeface="+mn-cs"/>
              </a:rPr>
              <a:t>Clinician at Sending site available to answer questions</a:t>
            </a:r>
          </a:p>
          <a:p>
            <a:pPr marL="228600" indent="-228600">
              <a:buFont typeface="+mj-lt"/>
              <a:buAutoNum type="arabicPeriod"/>
              <a:defRPr/>
            </a:pPr>
            <a:r>
              <a:rPr lang="en-US" sz="1100" dirty="0" err="1">
                <a:ea typeface="MS PGothic" pitchFamily="34" charset="-128"/>
                <a:cs typeface="+mn-cs"/>
              </a:rPr>
              <a:t>Clinician(s</a:t>
            </a:r>
            <a:r>
              <a:rPr lang="en-US" sz="1100" dirty="0">
                <a:ea typeface="MS PGothic" pitchFamily="34" charset="-128"/>
                <a:cs typeface="+mn-cs"/>
              </a:rPr>
              <a:t>) to call for each urgent problem</a:t>
            </a:r>
          </a:p>
          <a:p>
            <a:pPr marL="228600" indent="-228600">
              <a:buFont typeface="+mj-lt"/>
              <a:buAutoNum type="arabicPeriod"/>
              <a:defRPr/>
            </a:pPr>
            <a:r>
              <a:rPr lang="en-US" sz="1100" dirty="0">
                <a:ea typeface="MS PGothic" pitchFamily="34" charset="-128"/>
                <a:cs typeface="+mn-cs"/>
              </a:rPr>
              <a:t>Family contact information</a:t>
            </a:r>
          </a:p>
          <a:p>
            <a:pPr marL="228600" indent="-228600">
              <a:buFont typeface="+mj-lt"/>
              <a:buAutoNum type="arabicPeriod"/>
              <a:defRPr/>
            </a:pPr>
            <a:r>
              <a:rPr lang="en-US" sz="1100" dirty="0">
                <a:ea typeface="MS PGothic" pitchFamily="34" charset="-128"/>
                <a:cs typeface="+mn-cs"/>
              </a:rPr>
              <a:t>Current active medications</a:t>
            </a:r>
          </a:p>
          <a:p>
            <a:pPr marL="228600" indent="-228600">
              <a:buFont typeface="+mj-lt"/>
              <a:buAutoNum type="arabicPeriod"/>
              <a:defRPr/>
            </a:pPr>
            <a:r>
              <a:rPr lang="en-US" sz="1100" dirty="0">
                <a:ea typeface="MS PGothic" pitchFamily="34" charset="-128"/>
                <a:cs typeface="+mn-cs"/>
              </a:rPr>
              <a:t>Allergies</a:t>
            </a:r>
          </a:p>
          <a:p>
            <a:pPr>
              <a:defRPr/>
            </a:pPr>
            <a:r>
              <a:rPr lang="en-US" sz="1100" dirty="0">
                <a:ea typeface="MS PGothic" pitchFamily="34" charset="-128"/>
                <a:cs typeface="+mn-cs"/>
              </a:rPr>
              <a:t> </a:t>
            </a:r>
            <a:r>
              <a:rPr lang="en-US" sz="1400" dirty="0">
                <a:solidFill>
                  <a:schemeClr val="tx1">
                    <a:lumMod val="95000"/>
                    <a:lumOff val="5000"/>
                  </a:schemeClr>
                </a:solidFill>
                <a:ea typeface="MS PGothic" pitchFamily="34" charset="-128"/>
                <a:cs typeface="+mn-cs"/>
              </a:rPr>
              <a:t>“Completeness” score= # cases with “complete” discharge packet/ # cases reviewed</a:t>
            </a:r>
          </a:p>
        </p:txBody>
      </p:sp>
      <p:sp>
        <p:nvSpPr>
          <p:cNvPr id="10" name="TextBox 9"/>
          <p:cNvSpPr txBox="1"/>
          <p:nvPr/>
        </p:nvSpPr>
        <p:spPr>
          <a:xfrm>
            <a:off x="639763" y="3457575"/>
            <a:ext cx="7829550" cy="2538413"/>
          </a:xfrm>
          <a:prstGeom prst="rect">
            <a:avLst/>
          </a:prstGeom>
          <a:noFill/>
          <a:ln>
            <a:solidFill>
              <a:schemeClr val="tx1">
                <a:lumMod val="95000"/>
                <a:lumOff val="5000"/>
              </a:schemeClr>
            </a:solidFill>
          </a:ln>
        </p:spPr>
        <p:txBody>
          <a:bodyPr>
            <a:spAutoFit/>
          </a:bodyPr>
          <a:lstStyle/>
          <a:p>
            <a:pPr marL="228600" indent="-228600">
              <a:defRPr/>
            </a:pPr>
            <a:r>
              <a:rPr lang="en-US" sz="1600" b="1" dirty="0">
                <a:solidFill>
                  <a:schemeClr val="tx1">
                    <a:lumMod val="95000"/>
                    <a:lumOff val="5000"/>
                  </a:schemeClr>
                </a:solidFill>
                <a:ea typeface="MS PGothic" pitchFamily="34" charset="-128"/>
                <a:cs typeface="+mn-cs"/>
              </a:rPr>
              <a:t>The next set of elements…</a:t>
            </a:r>
          </a:p>
          <a:p>
            <a:pPr marL="228600" indent="-228600">
              <a:buFont typeface="+mj-lt"/>
              <a:buAutoNum type="arabicPeriod" startAt="17"/>
              <a:defRPr/>
            </a:pPr>
            <a:r>
              <a:rPr lang="en-US" sz="1100" dirty="0">
                <a:ea typeface="MS PGothic" pitchFamily="34" charset="-128"/>
                <a:cs typeface="+mn-cs"/>
              </a:rPr>
              <a:t>Clostridium </a:t>
            </a:r>
            <a:r>
              <a:rPr lang="en-US" sz="1100" dirty="0" err="1">
                <a:ea typeface="MS PGothic" pitchFamily="34" charset="-128"/>
                <a:cs typeface="+mn-cs"/>
              </a:rPr>
              <a:t>difficile</a:t>
            </a:r>
            <a:r>
              <a:rPr lang="en-US" sz="1100" dirty="0">
                <a:ea typeface="MS PGothic" pitchFamily="34" charset="-128"/>
                <a:cs typeface="+mn-cs"/>
              </a:rPr>
              <a:t> </a:t>
            </a:r>
          </a:p>
          <a:p>
            <a:pPr marL="228600" indent="-228600">
              <a:buFont typeface="+mj-lt"/>
              <a:buAutoNum type="arabicPeriod" startAt="17"/>
              <a:defRPr/>
            </a:pPr>
            <a:r>
              <a:rPr lang="en-US" sz="1100" dirty="0">
                <a:ea typeface="MS PGothic" pitchFamily="34" charset="-128"/>
                <a:cs typeface="+mn-cs"/>
              </a:rPr>
              <a:t>Psychosis</a:t>
            </a:r>
          </a:p>
          <a:p>
            <a:pPr marL="228600" indent="-228600">
              <a:buFont typeface="+mj-lt"/>
              <a:buAutoNum type="arabicPeriod" startAt="17"/>
              <a:defRPr/>
            </a:pPr>
            <a:r>
              <a:rPr lang="en-US" sz="1100" dirty="0">
                <a:ea typeface="MS PGothic" pitchFamily="34" charset="-128"/>
                <a:cs typeface="+mn-cs"/>
              </a:rPr>
              <a:t>Infection precautions</a:t>
            </a:r>
          </a:p>
          <a:p>
            <a:pPr marL="228600" indent="-228600">
              <a:buFont typeface="+mj-lt"/>
              <a:buAutoNum type="arabicPeriod" startAt="17"/>
              <a:defRPr/>
            </a:pPr>
            <a:r>
              <a:rPr lang="en-US" sz="1100" dirty="0" err="1">
                <a:ea typeface="MS PGothic" pitchFamily="34" charset="-128"/>
                <a:cs typeface="+mn-cs"/>
              </a:rPr>
              <a:t>Methicillin</a:t>
            </a:r>
            <a:r>
              <a:rPr lang="en-US" sz="1100" dirty="0">
                <a:ea typeface="MS PGothic" pitchFamily="34" charset="-128"/>
                <a:cs typeface="+mn-cs"/>
              </a:rPr>
              <a:t>-resistant Staphylococcus </a:t>
            </a:r>
            <a:r>
              <a:rPr lang="en-US" sz="1100" dirty="0" err="1">
                <a:ea typeface="MS PGothic" pitchFamily="34" charset="-128"/>
                <a:cs typeface="+mn-cs"/>
              </a:rPr>
              <a:t>aureus</a:t>
            </a:r>
            <a:r>
              <a:rPr lang="en-US" sz="1100" dirty="0">
                <a:ea typeface="MS PGothic" pitchFamily="34" charset="-128"/>
                <a:cs typeface="+mn-cs"/>
              </a:rPr>
              <a:t> </a:t>
            </a:r>
          </a:p>
          <a:p>
            <a:pPr marL="228600" indent="-228600">
              <a:buFont typeface="+mj-lt"/>
              <a:buAutoNum type="arabicPeriod" startAt="17"/>
              <a:defRPr/>
            </a:pPr>
            <a:r>
              <a:rPr lang="en-US" sz="1100" dirty="0">
                <a:ea typeface="MS PGothic" pitchFamily="34" charset="-128"/>
                <a:cs typeface="+mn-cs"/>
              </a:rPr>
              <a:t>Chief Complaint</a:t>
            </a:r>
          </a:p>
          <a:p>
            <a:pPr marL="228600" indent="-228600">
              <a:buFont typeface="+mj-lt"/>
              <a:buAutoNum type="arabicPeriod" startAt="17"/>
              <a:defRPr/>
            </a:pPr>
            <a:r>
              <a:rPr lang="en-US" sz="1100" dirty="0" err="1">
                <a:ea typeface="MS PGothic" pitchFamily="34" charset="-128"/>
                <a:cs typeface="+mn-cs"/>
              </a:rPr>
              <a:t>Vancomycin</a:t>
            </a:r>
            <a:r>
              <a:rPr lang="en-US" sz="1100" dirty="0">
                <a:ea typeface="MS PGothic" pitchFamily="34" charset="-128"/>
                <a:cs typeface="+mn-cs"/>
              </a:rPr>
              <a:t>-resistant </a:t>
            </a:r>
            <a:r>
              <a:rPr lang="en-US" sz="1100" dirty="0" err="1">
                <a:ea typeface="MS PGothic" pitchFamily="34" charset="-128"/>
                <a:cs typeface="+mn-cs"/>
              </a:rPr>
              <a:t>enterococci</a:t>
            </a:r>
            <a:r>
              <a:rPr lang="en-US" sz="1100" dirty="0">
                <a:ea typeface="MS PGothic" pitchFamily="34" charset="-128"/>
                <a:cs typeface="+mn-cs"/>
              </a:rPr>
              <a:t> (VRE)</a:t>
            </a:r>
          </a:p>
          <a:p>
            <a:pPr marL="228600" indent="-228600">
              <a:buFont typeface="+mj-lt"/>
              <a:buAutoNum type="arabicPeriod" startAt="17"/>
              <a:defRPr/>
            </a:pPr>
            <a:r>
              <a:rPr lang="en-US" sz="1100" dirty="0">
                <a:ea typeface="MS PGothic" pitchFamily="34" charset="-128"/>
                <a:cs typeface="+mn-cs"/>
              </a:rPr>
              <a:t>Extended Spectrum Beta </a:t>
            </a:r>
            <a:r>
              <a:rPr lang="en-US" sz="1100" dirty="0" err="1">
                <a:ea typeface="MS PGothic" pitchFamily="34" charset="-128"/>
                <a:cs typeface="+mn-cs"/>
              </a:rPr>
              <a:t>Lactamase</a:t>
            </a:r>
            <a:r>
              <a:rPr lang="en-US" sz="1100" dirty="0">
                <a:ea typeface="MS PGothic" pitchFamily="34" charset="-128"/>
                <a:cs typeface="+mn-cs"/>
              </a:rPr>
              <a:t> (ESBL)</a:t>
            </a:r>
          </a:p>
          <a:p>
            <a:pPr marL="228600" indent="-228600">
              <a:buFont typeface="+mj-lt"/>
              <a:buAutoNum type="arabicPeriod" startAt="17"/>
              <a:defRPr/>
            </a:pPr>
            <a:r>
              <a:rPr lang="en-US" sz="1100" dirty="0">
                <a:ea typeface="MS PGothic" pitchFamily="34" charset="-128"/>
                <a:cs typeface="+mn-cs"/>
              </a:rPr>
              <a:t>Pregnant  (Yes or No)</a:t>
            </a:r>
          </a:p>
          <a:p>
            <a:pPr marL="228600" indent="-228600">
              <a:buFont typeface="+mj-lt"/>
              <a:buAutoNum type="arabicPeriod" startAt="17"/>
              <a:defRPr/>
            </a:pPr>
            <a:r>
              <a:rPr lang="en-US" sz="1100" dirty="0">
                <a:ea typeface="MS PGothic" pitchFamily="34" charset="-128"/>
                <a:cs typeface="+mn-cs"/>
              </a:rPr>
              <a:t>Significant Past Medical History</a:t>
            </a:r>
          </a:p>
          <a:p>
            <a:pPr marL="228600" indent="-228600">
              <a:buFont typeface="+mj-lt"/>
              <a:buAutoNum type="arabicPeriod" startAt="17"/>
              <a:defRPr/>
            </a:pPr>
            <a:r>
              <a:rPr lang="fr-FR" sz="1100" dirty="0" err="1">
                <a:ea typeface="MS PGothic" pitchFamily="34" charset="-128"/>
                <a:cs typeface="+mn-cs"/>
              </a:rPr>
              <a:t>Vancomycin-Intermediate</a:t>
            </a:r>
            <a:r>
              <a:rPr lang="fr-FR" sz="1100" dirty="0">
                <a:ea typeface="MS PGothic" pitchFamily="34" charset="-128"/>
                <a:cs typeface="+mn-cs"/>
              </a:rPr>
              <a:t> </a:t>
            </a:r>
            <a:r>
              <a:rPr lang="fr-FR" sz="1100" dirty="0" err="1">
                <a:ea typeface="MS PGothic" pitchFamily="34" charset="-128"/>
                <a:cs typeface="+mn-cs"/>
              </a:rPr>
              <a:t>Staphylococcus</a:t>
            </a:r>
            <a:r>
              <a:rPr lang="fr-FR" sz="1100" dirty="0">
                <a:ea typeface="MS PGothic" pitchFamily="34" charset="-128"/>
                <a:cs typeface="+mn-cs"/>
              </a:rPr>
              <a:t> </a:t>
            </a:r>
            <a:r>
              <a:rPr lang="fr-FR" sz="1100" dirty="0">
                <a:ea typeface="MS PGothic" pitchFamily="34" charset="-128"/>
                <a:cs typeface="+mn-cs"/>
              </a:rPr>
              <a:t>aureus</a:t>
            </a:r>
            <a:endParaRPr lang="en-US" sz="1100" dirty="0">
              <a:ea typeface="MS PGothic" pitchFamily="34" charset="-128"/>
              <a:cs typeface="+mn-cs"/>
            </a:endParaRPr>
          </a:p>
          <a:p>
            <a:pPr marL="228600" indent="-228600">
              <a:buFont typeface="+mj-lt"/>
              <a:buAutoNum type="arabicPeriod" startAt="17"/>
              <a:defRPr/>
            </a:pPr>
            <a:r>
              <a:rPr lang="en-US" sz="1100" dirty="0">
                <a:ea typeface="MS PGothic" pitchFamily="34" charset="-128"/>
                <a:cs typeface="+mn-cs"/>
              </a:rPr>
              <a:t>Violent behavior</a:t>
            </a:r>
          </a:p>
          <a:p>
            <a:pPr marL="228600" indent="-228600">
              <a:buFont typeface="+mj-lt"/>
              <a:buAutoNum type="arabicPeriod" startAt="17"/>
              <a:defRPr/>
            </a:pPr>
            <a:r>
              <a:rPr lang="en-US" sz="1100" dirty="0">
                <a:ea typeface="MS PGothic" pitchFamily="34" charset="-128"/>
                <a:cs typeface="+mn-cs"/>
              </a:rPr>
              <a:t>Devices</a:t>
            </a:r>
          </a:p>
          <a:p>
            <a:pPr marL="228600" indent="-228600">
              <a:buFont typeface="+mj-lt"/>
              <a:buAutoNum type="arabicPeriod" startAt="17"/>
              <a:defRPr/>
            </a:pPr>
            <a:r>
              <a:rPr lang="en-US" sz="1100" dirty="0">
                <a:ea typeface="MS PGothic" pitchFamily="34" charset="-128"/>
                <a:cs typeface="+mn-cs"/>
              </a:rPr>
              <a:t>Pacemaker</a:t>
            </a:r>
          </a:p>
        </p:txBody>
      </p:sp>
      <p:sp>
        <p:nvSpPr>
          <p:cNvPr id="63492" name="Rectangle 12"/>
          <p:cNvSpPr>
            <a:spLocks noChangeArrowheads="1"/>
          </p:cNvSpPr>
          <p:nvPr/>
        </p:nvSpPr>
        <p:spPr bwMode="auto">
          <a:xfrm>
            <a:off x="4256088" y="3421063"/>
            <a:ext cx="4572000" cy="2630487"/>
          </a:xfrm>
          <a:prstGeom prst="rect">
            <a:avLst/>
          </a:prstGeom>
          <a:noFill/>
          <a:ln w="9525">
            <a:noFill/>
            <a:miter lim="800000"/>
            <a:headEnd/>
            <a:tailEnd/>
          </a:ln>
        </p:spPr>
        <p:txBody>
          <a:bodyPr>
            <a:spAutoFit/>
          </a:bodyPr>
          <a:lstStyle/>
          <a:p>
            <a:pPr marL="228600" indent="-228600">
              <a:buFont typeface="Arial" charset="0"/>
              <a:buAutoNum type="arabicPeriod" startAt="30"/>
            </a:pPr>
            <a:r>
              <a:rPr lang="en-US" sz="1100"/>
              <a:t>High risk lines</a:t>
            </a:r>
          </a:p>
          <a:p>
            <a:pPr marL="228600" indent="-228600">
              <a:buFont typeface="Arial" charset="0"/>
              <a:buAutoNum type="arabicPeriod" startAt="30"/>
            </a:pPr>
            <a:r>
              <a:rPr lang="en-US" sz="1100"/>
              <a:t>Epidural catheters</a:t>
            </a:r>
          </a:p>
          <a:p>
            <a:pPr marL="228600" indent="-228600">
              <a:buFont typeface="Arial" charset="0"/>
              <a:buAutoNum type="arabicPeriod" startAt="30"/>
            </a:pPr>
            <a:r>
              <a:rPr lang="en-US" sz="1100"/>
              <a:t>Dialysis</a:t>
            </a:r>
          </a:p>
          <a:p>
            <a:pPr marL="228600" indent="-228600">
              <a:buFont typeface="Arial" charset="0"/>
              <a:buAutoNum type="arabicPeriod" startAt="30"/>
            </a:pPr>
            <a:r>
              <a:rPr lang="en-US" sz="1100"/>
              <a:t>Aspiration risk</a:t>
            </a:r>
          </a:p>
          <a:p>
            <a:pPr marL="228600" indent="-228600">
              <a:buFont typeface="Arial" charset="0"/>
              <a:buAutoNum type="arabicPeriod" startAt="30"/>
            </a:pPr>
            <a:r>
              <a:rPr lang="en-US" sz="1100"/>
              <a:t>Severe depression</a:t>
            </a:r>
          </a:p>
          <a:p>
            <a:pPr marL="228600" indent="-228600">
              <a:buFont typeface="Arial" charset="0"/>
              <a:buAutoNum type="arabicPeriod" startAt="30"/>
            </a:pPr>
            <a:r>
              <a:rPr lang="en-US" sz="1100"/>
              <a:t>Internal defibrilator (AICD)</a:t>
            </a:r>
          </a:p>
          <a:p>
            <a:pPr marL="228600" indent="-228600">
              <a:buFont typeface="Arial" charset="0"/>
              <a:buAutoNum type="arabicPeriod" startAt="30"/>
            </a:pPr>
            <a:r>
              <a:rPr lang="en-US" sz="1100"/>
              <a:t>Drains</a:t>
            </a:r>
          </a:p>
          <a:p>
            <a:pPr marL="228600" indent="-228600">
              <a:buFont typeface="Arial" charset="0"/>
              <a:buAutoNum type="arabicPeriod" startAt="30"/>
            </a:pPr>
            <a:r>
              <a:rPr lang="en-US" sz="1100"/>
              <a:t>Ports</a:t>
            </a:r>
          </a:p>
          <a:p>
            <a:pPr marL="228600" indent="-228600">
              <a:buFont typeface="Arial" charset="0"/>
              <a:buAutoNum type="arabicPeriod" startAt="30"/>
            </a:pPr>
            <a:r>
              <a:rPr lang="en-US" sz="1100"/>
              <a:t>Total Parenteral Nutrition (TPN) Line</a:t>
            </a:r>
          </a:p>
          <a:p>
            <a:pPr marL="228600" indent="-228600">
              <a:buFont typeface="Arial" charset="0"/>
              <a:buAutoNum type="arabicPeriod" startAt="30"/>
            </a:pPr>
            <a:r>
              <a:rPr lang="en-US" sz="1100"/>
              <a:t>Medications: Date and time last dose administered</a:t>
            </a:r>
          </a:p>
          <a:p>
            <a:pPr marL="228600" indent="-228600">
              <a:buFont typeface="Arial" charset="0"/>
              <a:buAutoNum type="arabicPeriod" startAt="30"/>
            </a:pPr>
            <a:r>
              <a:rPr lang="en-US" sz="1100"/>
              <a:t>Peripherally inserted central catheter (PICC)</a:t>
            </a:r>
          </a:p>
          <a:p>
            <a:pPr marL="228600" indent="-228600">
              <a:buFont typeface="Arial" charset="0"/>
              <a:buAutoNum type="arabicPeriod" startAt="30"/>
            </a:pPr>
            <a:r>
              <a:rPr lang="en-US" sz="1100"/>
              <a:t>Total Parenteral Nutrition (TPN)</a:t>
            </a:r>
          </a:p>
          <a:p>
            <a:pPr marL="228600" indent="-228600">
              <a:buFont typeface="Arial" charset="0"/>
              <a:buAutoNum type="arabicPeriod" startAt="30"/>
            </a:pPr>
            <a:r>
              <a:rPr lang="en-US" sz="1100"/>
              <a:t>Limited/ non-weightbearing left/right, Upper/Lower</a:t>
            </a:r>
          </a:p>
          <a:p>
            <a:pPr marL="228600" indent="-228600">
              <a:buFont typeface="Arial" charset="0"/>
              <a:buAutoNum type="arabicPeriod" startAt="30"/>
            </a:pPr>
            <a:r>
              <a:rPr lang="en-US" sz="1100"/>
              <a:t>Foley</a:t>
            </a:r>
          </a:p>
          <a:p>
            <a:pPr marL="228600" indent="-228600">
              <a:buFont typeface="Arial" charset="0"/>
              <a:buAutoNum type="arabicPeriod" startAt="30"/>
            </a:pPr>
            <a:r>
              <a:rPr lang="en-US" sz="1100"/>
              <a:t>Fall risk (Yes or No) &amp; Interventions</a:t>
            </a:r>
          </a:p>
        </p:txBody>
      </p:sp>
      <p:sp>
        <p:nvSpPr>
          <p:cNvPr id="14" name="Rectangle 13"/>
          <p:cNvSpPr/>
          <p:nvPr/>
        </p:nvSpPr>
        <p:spPr>
          <a:xfrm>
            <a:off x="4232275" y="1435100"/>
            <a:ext cx="4337050" cy="1616075"/>
          </a:xfrm>
          <a:prstGeom prst="rect">
            <a:avLst/>
          </a:prstGeom>
        </p:spPr>
        <p:txBody>
          <a:bodyPr>
            <a:spAutoFit/>
          </a:bodyPr>
          <a:lstStyle/>
          <a:p>
            <a:pPr>
              <a:defRPr/>
            </a:pPr>
            <a:endParaRPr lang="en-US" sz="1100" dirty="0">
              <a:ea typeface="MS PGothic" pitchFamily="34" charset="-128"/>
              <a:cs typeface="+mn-cs"/>
            </a:endParaRPr>
          </a:p>
          <a:p>
            <a:pPr marL="228600" indent="-228600">
              <a:buFont typeface="+mj-lt"/>
              <a:buAutoNum type="arabicPeriod" startAt="9"/>
              <a:defRPr/>
            </a:pPr>
            <a:r>
              <a:rPr lang="en-US" sz="1100" dirty="0">
                <a:ea typeface="MS PGothic" pitchFamily="34" charset="-128"/>
                <a:cs typeface="+mn-cs"/>
              </a:rPr>
              <a:t>Mental Status at Transfer</a:t>
            </a:r>
          </a:p>
          <a:p>
            <a:pPr marL="228600" indent="-228600">
              <a:buFont typeface="+mj-lt"/>
              <a:buAutoNum type="arabicPeriod" startAt="9"/>
              <a:defRPr/>
            </a:pPr>
            <a:r>
              <a:rPr lang="en-US" sz="1100" dirty="0">
                <a:ea typeface="MS PGothic" pitchFamily="34" charset="-128"/>
                <a:cs typeface="+mn-cs"/>
              </a:rPr>
              <a:t>Mental Status at Baseline, if different </a:t>
            </a:r>
          </a:p>
          <a:p>
            <a:pPr marL="228600" indent="-228600">
              <a:buFont typeface="+mj-lt"/>
              <a:buAutoNum type="arabicPeriod" startAt="9"/>
              <a:defRPr/>
            </a:pPr>
            <a:r>
              <a:rPr lang="en-US" sz="1100" dirty="0">
                <a:ea typeface="MS PGothic" pitchFamily="34" charset="-128"/>
                <a:cs typeface="+mn-cs"/>
              </a:rPr>
              <a:t>Ability to consent to treatment </a:t>
            </a:r>
          </a:p>
          <a:p>
            <a:pPr marL="228600" indent="-228600">
              <a:buFont typeface="+mj-lt"/>
              <a:buAutoNum type="arabicPeriod" startAt="9"/>
              <a:defRPr/>
            </a:pPr>
            <a:r>
              <a:rPr lang="en-US" sz="1100" dirty="0">
                <a:ea typeface="MS PGothic" pitchFamily="34" charset="-128"/>
                <a:cs typeface="+mn-cs"/>
              </a:rPr>
              <a:t>Code Status</a:t>
            </a:r>
          </a:p>
          <a:p>
            <a:pPr marL="228600" indent="-228600">
              <a:buFont typeface="+mj-lt"/>
              <a:buAutoNum type="arabicPeriod" startAt="9"/>
              <a:defRPr/>
            </a:pPr>
            <a:r>
              <a:rPr lang="en-US" sz="1100" dirty="0">
                <a:ea typeface="MS PGothic" pitchFamily="34" charset="-128"/>
                <a:cs typeface="+mn-cs"/>
              </a:rPr>
              <a:t>Orders for Life Sustaining Treatment</a:t>
            </a:r>
            <a:r>
              <a:rPr lang="en-US" sz="1100" dirty="0">
                <a:ea typeface="MS PGothic" pitchFamily="34" charset="-128"/>
                <a:cs typeface="+mn-cs"/>
              </a:rPr>
              <a:t> Form</a:t>
            </a:r>
          </a:p>
          <a:p>
            <a:pPr marL="228600" indent="-228600">
              <a:buFont typeface="+mj-lt"/>
              <a:buAutoNum type="arabicPeriod" startAt="9"/>
              <a:defRPr/>
            </a:pPr>
            <a:r>
              <a:rPr lang="en-US" sz="1100" dirty="0">
                <a:ea typeface="MS PGothic" pitchFamily="34" charset="-128"/>
                <a:cs typeface="+mn-cs"/>
              </a:rPr>
              <a:t>Scheduled treatments that may be required during the ED stay</a:t>
            </a:r>
          </a:p>
          <a:p>
            <a:pPr marL="228600" indent="-228600">
              <a:buFont typeface="+mj-lt"/>
              <a:buAutoNum type="arabicPeriod" startAt="9"/>
              <a:defRPr/>
            </a:pPr>
            <a:r>
              <a:rPr lang="en-US" sz="1100" dirty="0">
                <a:ea typeface="MS PGothic" pitchFamily="34" charset="-128"/>
                <a:cs typeface="+mn-cs"/>
              </a:rPr>
              <a:t>Patient may return to facility if...</a:t>
            </a:r>
          </a:p>
          <a:p>
            <a:pPr marL="228600" indent="-228600">
              <a:buFont typeface="+mj-lt"/>
              <a:buAutoNum type="arabicPeriod" startAt="9"/>
              <a:defRPr/>
            </a:pPr>
            <a:r>
              <a:rPr lang="en-US" sz="1100" dirty="0">
                <a:ea typeface="MS PGothic" pitchFamily="34" charset="-128"/>
                <a:cs typeface="+mn-cs"/>
              </a:rPr>
              <a:t>Facility capabilities </a:t>
            </a:r>
          </a:p>
        </p:txBody>
      </p:sp>
      <p:sp>
        <p:nvSpPr>
          <p:cNvPr id="63494" name="Slide Number Placeholder 2"/>
          <p:cNvSpPr>
            <a:spLocks noGrp="1"/>
          </p:cNvSpPr>
          <p:nvPr>
            <p:ph type="sldNum" sz="quarter" idx="10"/>
          </p:nvPr>
        </p:nvSpPr>
        <p:spPr>
          <a:noFill/>
        </p:spPr>
        <p:txBody>
          <a:bodyPr/>
          <a:lstStyle/>
          <a:p>
            <a:fld id="{C1866F8E-D799-4727-B21C-8360AB2E2D5D}" type="slidenum">
              <a:rPr lang="en-US" smtClean="0">
                <a:ea typeface="MS PGothic"/>
                <a:cs typeface="MS PGothic"/>
              </a:rPr>
              <a:pPr/>
              <a:t>14</a:t>
            </a:fld>
            <a:endParaRPr lang="en-US" smtClean="0">
              <a:ea typeface="MS PGothic"/>
              <a:cs typeface="MS PGothic"/>
            </a:endParaRPr>
          </a:p>
        </p:txBody>
      </p:sp>
      <p:sp>
        <p:nvSpPr>
          <p:cNvPr id="13"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ChangeArrowheads="1"/>
          </p:cNvSpPr>
          <p:nvPr/>
        </p:nvSpPr>
        <p:spPr bwMode="auto">
          <a:xfrm>
            <a:off x="539750" y="250825"/>
            <a:ext cx="8461375" cy="400050"/>
          </a:xfrm>
          <a:prstGeom prst="rect">
            <a:avLst/>
          </a:prstGeom>
          <a:noFill/>
          <a:ln w="9525">
            <a:noFill/>
            <a:miter lim="800000"/>
            <a:headEnd/>
            <a:tailEnd/>
          </a:ln>
        </p:spPr>
        <p:txBody>
          <a:bodyPr>
            <a:spAutoFit/>
          </a:bodyPr>
          <a:lstStyle/>
          <a:p>
            <a:r>
              <a:rPr lang="en-US" sz="2000" b="1">
                <a:solidFill>
                  <a:srgbClr val="7F7F7F"/>
                </a:solidFill>
              </a:rPr>
              <a:t>What do these metrics mean? (cont.)</a:t>
            </a:r>
          </a:p>
        </p:txBody>
      </p:sp>
      <p:sp>
        <p:nvSpPr>
          <p:cNvPr id="9" name="TextBox 8"/>
          <p:cNvSpPr txBox="1"/>
          <p:nvPr/>
        </p:nvSpPr>
        <p:spPr>
          <a:xfrm>
            <a:off x="639763" y="901700"/>
            <a:ext cx="7820025" cy="2032000"/>
          </a:xfrm>
          <a:prstGeom prst="rect">
            <a:avLst/>
          </a:prstGeom>
          <a:noFill/>
          <a:ln>
            <a:solidFill>
              <a:schemeClr val="tx1">
                <a:lumMod val="95000"/>
                <a:lumOff val="5000"/>
              </a:schemeClr>
            </a:solidFill>
          </a:ln>
        </p:spPr>
        <p:txBody>
          <a:bodyPr>
            <a:spAutoFit/>
          </a:bodyPr>
          <a:lstStyle/>
          <a:p>
            <a:pPr marL="228600" indent="-228600">
              <a:defRPr/>
            </a:pPr>
            <a:r>
              <a:rPr lang="en-US" sz="1600" b="1" dirty="0">
                <a:solidFill>
                  <a:schemeClr val="tx1">
                    <a:lumMod val="95000"/>
                    <a:lumOff val="5000"/>
                  </a:schemeClr>
                </a:solidFill>
                <a:ea typeface="MS PGothic" pitchFamily="34" charset="-128"/>
                <a:cs typeface="+mn-cs"/>
              </a:rPr>
              <a:t>2. Completeness of Discharge Documentation</a:t>
            </a:r>
            <a:endParaRPr lang="en-US" sz="1600" dirty="0">
              <a:ea typeface="MS PGothic" pitchFamily="34" charset="-128"/>
              <a:cs typeface="+mn-cs"/>
            </a:endParaRPr>
          </a:p>
          <a:p>
            <a:pPr marL="228600" indent="-228600">
              <a:buFont typeface="Arial" pitchFamily="34" charset="0"/>
              <a:buChar char="•"/>
              <a:defRPr/>
            </a:pPr>
            <a:r>
              <a:rPr lang="en-US" sz="1400" dirty="0">
                <a:ea typeface="MS PGothic" pitchFamily="34" charset="-128"/>
                <a:cs typeface="+mn-cs"/>
              </a:rPr>
              <a:t>A “complete” discharge packet (</a:t>
            </a:r>
            <a:r>
              <a:rPr lang="en-US" sz="1400" dirty="0">
                <a:solidFill>
                  <a:srgbClr val="000000"/>
                </a:solidFill>
                <a:ea typeface="Times New Roman"/>
                <a:cs typeface="+mn-cs"/>
              </a:rPr>
              <a:t>all discharge-related information sent with patient or to next health care provider) </a:t>
            </a:r>
            <a:r>
              <a:rPr lang="en-US" sz="1400" dirty="0">
                <a:ea typeface="MS PGothic" pitchFamily="34" charset="-128"/>
                <a:cs typeface="+mn-cs"/>
              </a:rPr>
              <a:t>has all of the following elements </a:t>
            </a:r>
            <a:r>
              <a:rPr lang="en-US" sz="1100" dirty="0">
                <a:ea typeface="MS PGothic" pitchFamily="34" charset="-128"/>
                <a:cs typeface="+mn-cs"/>
              </a:rPr>
              <a:t>(if applicable)</a:t>
            </a:r>
            <a:r>
              <a:rPr lang="en-US" sz="1600" dirty="0">
                <a:ea typeface="MS PGothic" pitchFamily="34" charset="-128"/>
                <a:cs typeface="+mn-cs"/>
              </a:rPr>
              <a:t>:</a:t>
            </a:r>
          </a:p>
          <a:p>
            <a:pPr marL="571500" indent="-342900">
              <a:buFont typeface="+mj-lt"/>
              <a:buAutoNum type="arabicPeriod"/>
              <a:defRPr/>
            </a:pPr>
            <a:r>
              <a:rPr lang="en-US" sz="1100" dirty="0">
                <a:ea typeface="MS PGothic" pitchFamily="34" charset="-128"/>
                <a:cs typeface="+mn-cs"/>
              </a:rPr>
              <a:t>Reason for Inpatient Admission</a:t>
            </a:r>
          </a:p>
          <a:p>
            <a:pPr marL="571500" indent="-342900">
              <a:buFont typeface="+mj-lt"/>
              <a:buAutoNum type="arabicPeriod"/>
              <a:defRPr/>
            </a:pPr>
            <a:r>
              <a:rPr lang="en-US" sz="1100" dirty="0">
                <a:ea typeface="MS PGothic" pitchFamily="34" charset="-128"/>
                <a:cs typeface="+mn-cs"/>
              </a:rPr>
              <a:t>Condition at Discharge</a:t>
            </a:r>
          </a:p>
          <a:p>
            <a:pPr marL="571500" indent="-342900">
              <a:buFont typeface="+mj-lt"/>
              <a:buAutoNum type="arabicPeriod"/>
              <a:defRPr/>
            </a:pPr>
            <a:r>
              <a:rPr lang="en-US" sz="1100" dirty="0">
                <a:ea typeface="MS PGothic" pitchFamily="34" charset="-128"/>
                <a:cs typeface="+mn-cs"/>
              </a:rPr>
              <a:t>Principal Diagnosis at Discharge</a:t>
            </a:r>
          </a:p>
          <a:p>
            <a:pPr marL="571500" indent="-342900">
              <a:buFont typeface="+mj-lt"/>
              <a:buAutoNum type="arabicPeriod"/>
              <a:defRPr/>
            </a:pPr>
            <a:r>
              <a:rPr lang="en-US" sz="1100" dirty="0">
                <a:ea typeface="MS PGothic" pitchFamily="34" charset="-128"/>
                <a:cs typeface="+mn-cs"/>
              </a:rPr>
              <a:t>Allergies</a:t>
            </a:r>
          </a:p>
          <a:p>
            <a:pPr marL="571500" indent="-342900">
              <a:buFont typeface="+mj-lt"/>
              <a:buAutoNum type="arabicPeriod"/>
              <a:defRPr/>
            </a:pPr>
            <a:r>
              <a:rPr lang="en-US" sz="1100" dirty="0">
                <a:ea typeface="MS PGothic" pitchFamily="34" charset="-128"/>
                <a:cs typeface="+mn-cs"/>
              </a:rPr>
              <a:t>Discharge Medication Instructions</a:t>
            </a:r>
          </a:p>
          <a:p>
            <a:pPr marL="571500" indent="-342900">
              <a:buFont typeface="+mj-lt"/>
              <a:buAutoNum type="arabicPeriod"/>
              <a:defRPr/>
            </a:pPr>
            <a:r>
              <a:rPr lang="en-US" sz="1100" dirty="0">
                <a:ea typeface="MS PGothic" pitchFamily="34" charset="-128"/>
                <a:cs typeface="+mn-cs"/>
              </a:rPr>
              <a:t>Major Procedures and Tests and Summary of Results</a:t>
            </a:r>
          </a:p>
          <a:p>
            <a:pPr marL="228600" indent="-228600">
              <a:buFont typeface="Arial" pitchFamily="34" charset="0"/>
              <a:buChar char="•"/>
              <a:defRPr/>
            </a:pPr>
            <a:r>
              <a:rPr lang="en-US" sz="1400" dirty="0">
                <a:solidFill>
                  <a:schemeClr val="tx1">
                    <a:lumMod val="95000"/>
                    <a:lumOff val="5000"/>
                  </a:schemeClr>
                </a:solidFill>
                <a:ea typeface="MS PGothic" pitchFamily="34" charset="-128"/>
                <a:cs typeface="+mn-cs"/>
              </a:rPr>
              <a:t>“Completeness” score= # cases with “complete” discharge packet/ # cases reviewed</a:t>
            </a:r>
          </a:p>
        </p:txBody>
      </p:sp>
      <p:sp>
        <p:nvSpPr>
          <p:cNvPr id="10" name="TextBox 9"/>
          <p:cNvSpPr txBox="1"/>
          <p:nvPr/>
        </p:nvSpPr>
        <p:spPr>
          <a:xfrm>
            <a:off x="639763" y="3130550"/>
            <a:ext cx="7829550" cy="1976438"/>
          </a:xfrm>
          <a:prstGeom prst="rect">
            <a:avLst/>
          </a:prstGeom>
          <a:noFill/>
          <a:ln>
            <a:solidFill>
              <a:schemeClr val="tx1">
                <a:lumMod val="95000"/>
                <a:lumOff val="5000"/>
              </a:schemeClr>
            </a:solidFill>
          </a:ln>
        </p:spPr>
        <p:txBody>
          <a:bodyPr>
            <a:spAutoFit/>
          </a:bodyPr>
          <a:lstStyle/>
          <a:p>
            <a:pPr marL="228600" indent="-228600">
              <a:defRPr/>
            </a:pPr>
            <a:r>
              <a:rPr lang="en-US" sz="1600" b="1" dirty="0">
                <a:solidFill>
                  <a:schemeClr val="tx1">
                    <a:lumMod val="95000"/>
                    <a:lumOff val="5000"/>
                  </a:schemeClr>
                </a:solidFill>
                <a:ea typeface="MS PGothic" pitchFamily="34" charset="-128"/>
                <a:cs typeface="+mn-cs"/>
              </a:rPr>
              <a:t>3. Timeliness of Discharge Documentation</a:t>
            </a:r>
          </a:p>
          <a:p>
            <a:pPr marL="173736" indent="-173736">
              <a:buFont typeface="Arial" pitchFamily="34" charset="0"/>
              <a:buChar char="•"/>
              <a:tabLst>
                <a:tab pos="457200" algn="l"/>
              </a:tabLst>
              <a:defRPr/>
            </a:pPr>
            <a:r>
              <a:rPr lang="en-US" sz="1400" dirty="0">
                <a:ea typeface="MS PGothic" pitchFamily="34" charset="-128"/>
                <a:cs typeface="+mn-cs"/>
              </a:rPr>
              <a:t>Transcription or typing of a “timely” discharge packet (</a:t>
            </a:r>
            <a:r>
              <a:rPr lang="en-US" sz="1400" dirty="0">
                <a:solidFill>
                  <a:srgbClr val="000000"/>
                </a:solidFill>
                <a:ea typeface="Times New Roman"/>
                <a:cs typeface="+mn-cs"/>
              </a:rPr>
              <a:t>all discharge-related information sent with patient or to next health care provider) </a:t>
            </a:r>
            <a:r>
              <a:rPr lang="en-US" sz="1400" dirty="0">
                <a:ea typeface="MS PGothic" pitchFamily="34" charset="-128"/>
                <a:cs typeface="+mn-cs"/>
              </a:rPr>
              <a:t>is completed:</a:t>
            </a:r>
          </a:p>
          <a:p>
            <a:pPr marL="457200" indent="-231775">
              <a:spcBef>
                <a:spcPct val="20000"/>
              </a:spcBef>
              <a:buClr>
                <a:schemeClr val="tx1"/>
              </a:buClr>
              <a:buFont typeface="Wingdings" charset="2"/>
              <a:buChar char="§"/>
              <a:defRPr/>
            </a:pPr>
            <a:r>
              <a:rPr lang="en-US" sz="1400" dirty="0">
                <a:ea typeface="MS PGothic" pitchFamily="34" charset="-128"/>
                <a:cs typeface="+mn-cs"/>
              </a:rPr>
              <a:t>For patients discharged to a post-acute facility—by the same calendar day of discharge and no more than 2 days prior to discharge.</a:t>
            </a:r>
          </a:p>
          <a:p>
            <a:pPr marL="457200" indent="-231775">
              <a:spcBef>
                <a:spcPct val="20000"/>
              </a:spcBef>
              <a:buClr>
                <a:schemeClr val="tx1"/>
              </a:buClr>
              <a:buFont typeface="Wingdings" charset="2"/>
              <a:buChar char="§"/>
              <a:defRPr/>
            </a:pPr>
            <a:r>
              <a:rPr lang="en-US" sz="1400" dirty="0">
                <a:ea typeface="MS PGothic" pitchFamily="34" charset="-128"/>
                <a:cs typeface="+mn-cs"/>
              </a:rPr>
              <a:t>For patients discharged home—within 24 hours of discharge and no more than 2 days prior to discharge.</a:t>
            </a:r>
          </a:p>
          <a:p>
            <a:pPr marL="231775" indent="-231775">
              <a:spcBef>
                <a:spcPct val="20000"/>
              </a:spcBef>
              <a:buClr>
                <a:schemeClr val="tx1"/>
              </a:buClr>
              <a:buFont typeface="Arial" pitchFamily="34" charset="0"/>
              <a:buChar char="•"/>
              <a:defRPr/>
            </a:pPr>
            <a:r>
              <a:rPr lang="en-US" sz="1400" dirty="0">
                <a:ea typeface="MS PGothic" pitchFamily="34" charset="-128"/>
                <a:cs typeface="+mn-cs"/>
              </a:rPr>
              <a:t>Timeliness score= # cases with “timely” discharge packet/ # cases reviewed</a:t>
            </a:r>
          </a:p>
        </p:txBody>
      </p:sp>
      <p:sp>
        <p:nvSpPr>
          <p:cNvPr id="6" name="TextBox 5"/>
          <p:cNvSpPr txBox="1"/>
          <p:nvPr/>
        </p:nvSpPr>
        <p:spPr>
          <a:xfrm>
            <a:off x="639763" y="5311775"/>
            <a:ext cx="7829550" cy="1016000"/>
          </a:xfrm>
          <a:prstGeom prst="rect">
            <a:avLst/>
          </a:prstGeom>
          <a:noFill/>
          <a:ln>
            <a:solidFill>
              <a:schemeClr val="tx1">
                <a:lumMod val="95000"/>
                <a:lumOff val="5000"/>
              </a:schemeClr>
            </a:solidFill>
          </a:ln>
        </p:spPr>
        <p:txBody>
          <a:bodyPr>
            <a:spAutoFit/>
          </a:bodyPr>
          <a:lstStyle/>
          <a:p>
            <a:pPr marL="228600" indent="-228600">
              <a:defRPr/>
            </a:pPr>
            <a:r>
              <a:rPr lang="en-US" sz="1600" b="1" dirty="0">
                <a:solidFill>
                  <a:schemeClr val="tx1">
                    <a:lumMod val="95000"/>
                    <a:lumOff val="5000"/>
                  </a:schemeClr>
                </a:solidFill>
                <a:ea typeface="MS PGothic" pitchFamily="34" charset="-128"/>
                <a:cs typeface="+mn-cs"/>
              </a:rPr>
              <a:t>Exclusions</a:t>
            </a:r>
          </a:p>
          <a:p>
            <a:pPr marL="173736" indent="-173736">
              <a:buFont typeface="Arial" pitchFamily="34" charset="0"/>
              <a:buChar char="•"/>
              <a:tabLst>
                <a:tab pos="457200" algn="l"/>
              </a:tabLst>
              <a:defRPr/>
            </a:pPr>
            <a:r>
              <a:rPr lang="en-US" sz="1050" dirty="0">
                <a:ea typeface="MS PGothic" pitchFamily="34" charset="-128"/>
                <a:cs typeface="+mn-cs"/>
              </a:rPr>
              <a:t>The following categories are excluded from the Patient Safety Discharge Transitions analysis: Transfers to other hospitals; Service to service transfers within a hospital; Discharges from Anesthesia, Emergency medicine, Newborn/ Special Care, Obstetrics and Radiology; Discharges to Observation; Patients who left against approval/ against medical advice or who are deceased.</a:t>
            </a:r>
          </a:p>
        </p:txBody>
      </p:sp>
      <p:sp>
        <p:nvSpPr>
          <p:cNvPr id="64517" name="TextBox 6"/>
          <p:cNvSpPr txBox="1">
            <a:spLocks noChangeArrowheads="1"/>
          </p:cNvSpPr>
          <p:nvPr/>
        </p:nvSpPr>
        <p:spPr bwMode="auto">
          <a:xfrm>
            <a:off x="4892675" y="1590675"/>
            <a:ext cx="4224338" cy="1108075"/>
          </a:xfrm>
          <a:prstGeom prst="rect">
            <a:avLst/>
          </a:prstGeom>
          <a:noFill/>
          <a:ln w="9525">
            <a:noFill/>
            <a:miter lim="800000"/>
            <a:headEnd/>
            <a:tailEnd/>
          </a:ln>
        </p:spPr>
        <p:txBody>
          <a:bodyPr>
            <a:spAutoFit/>
          </a:bodyPr>
          <a:lstStyle/>
          <a:p>
            <a:pPr marL="571500" indent="-342900">
              <a:buFont typeface="Arial" charset="0"/>
              <a:buAutoNum type="arabicPeriod" startAt="7"/>
            </a:pPr>
            <a:r>
              <a:rPr lang="en-US" sz="1100"/>
              <a:t>Pending Studies at Discharge</a:t>
            </a:r>
          </a:p>
          <a:p>
            <a:pPr marL="571500" indent="-342900">
              <a:buFont typeface="Arial" charset="0"/>
              <a:buAutoNum type="arabicPeriod" startAt="7"/>
            </a:pPr>
            <a:r>
              <a:rPr lang="en-US" sz="1100"/>
              <a:t>Contact Info for Pending Studies at Discharge</a:t>
            </a:r>
          </a:p>
          <a:p>
            <a:pPr marL="571500" indent="-342900">
              <a:buFont typeface="Arial" charset="0"/>
              <a:buAutoNum type="arabicPeriod" startAt="7"/>
            </a:pPr>
            <a:r>
              <a:rPr lang="en-US" sz="1100"/>
              <a:t>24/7 Contact Information</a:t>
            </a:r>
          </a:p>
          <a:p>
            <a:pPr marL="571500" indent="-342900">
              <a:buFont typeface="Arial" charset="0"/>
              <a:buAutoNum type="arabicPeriod" startAt="7"/>
            </a:pPr>
            <a:r>
              <a:rPr lang="en-US" sz="1100"/>
              <a:t>Follow-up Care Plan</a:t>
            </a:r>
          </a:p>
          <a:p>
            <a:pPr marL="571500" indent="-342900">
              <a:buFont typeface="Arial" charset="0"/>
              <a:buAutoNum type="arabicPeriod" startAt="7"/>
            </a:pPr>
            <a:r>
              <a:rPr lang="en-US" sz="1100"/>
              <a:t>Advance Care Plan</a:t>
            </a:r>
          </a:p>
          <a:p>
            <a:pPr marL="571500" indent="-342900">
              <a:buFont typeface="Arial" charset="0"/>
              <a:buAutoNum type="arabicPeriod" startAt="7"/>
            </a:pPr>
            <a:r>
              <a:rPr lang="en-US" sz="1100"/>
              <a:t>Warfarin Information</a:t>
            </a:r>
          </a:p>
        </p:txBody>
      </p:sp>
      <p:sp>
        <p:nvSpPr>
          <p:cNvPr id="11"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
        <p:nvSpPr>
          <p:cNvPr id="64519" name="Slide Number Placeholder 2"/>
          <p:cNvSpPr>
            <a:spLocks noGrp="1"/>
          </p:cNvSpPr>
          <p:nvPr>
            <p:ph type="sldNum" sz="quarter" idx="10"/>
          </p:nvPr>
        </p:nvSpPr>
        <p:spPr>
          <a:noFill/>
        </p:spPr>
        <p:txBody>
          <a:bodyPr/>
          <a:lstStyle/>
          <a:p>
            <a:fld id="{CD1845F1-9217-4362-8A0E-A76F6264F6A2}" type="slidenum">
              <a:rPr lang="en-US" smtClean="0">
                <a:ea typeface="MS PGothic"/>
                <a:cs typeface="MS PGothic"/>
              </a:rPr>
              <a:pPr/>
              <a:t>15</a:t>
            </a:fld>
            <a:endParaRPr lang="en-US" smtClean="0">
              <a:ea typeface="MS PGothic"/>
              <a:cs typeface="MS P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5886450" y="1416050"/>
            <a:ext cx="704850" cy="3448050"/>
          </a:xfrm>
          <a:prstGeom prst="rect">
            <a:avLst/>
          </a:prstGeom>
          <a:solidFill>
            <a:schemeClr val="bg2">
              <a:lumMod val="20000"/>
              <a:lumOff val="80000"/>
            </a:schemeClr>
          </a:solidFill>
          <a:ln w="12700" cap="flat" cmpd="sng" algn="ctr">
            <a:solidFill>
              <a:schemeClr val="bg2">
                <a:lumMod val="20000"/>
                <a:lumOff val="80000"/>
              </a:schemeClr>
            </a:solidFill>
            <a:prstDash val="solid"/>
            <a:round/>
            <a:headEnd type="none" w="sm" len="sm"/>
            <a:tailEnd type="none" w="sm" len="sm"/>
          </a:ln>
          <a:effectLst/>
        </p:spPr>
        <p:txBody>
          <a:bodyPr/>
          <a:lstStyle/>
          <a:p>
            <a:pPr>
              <a:defRPr/>
            </a:pPr>
            <a:endParaRPr lang="en-US">
              <a:latin typeface="Arial" pitchFamily="34" charset="0"/>
              <a:ea typeface="MS PGothic" pitchFamily="34" charset="-128"/>
              <a:cs typeface="Arial" charset="0"/>
            </a:endParaRPr>
          </a:p>
        </p:txBody>
      </p:sp>
      <p:sp>
        <p:nvSpPr>
          <p:cNvPr id="7" name="Rectangle 6"/>
          <p:cNvSpPr/>
          <p:nvPr/>
        </p:nvSpPr>
        <p:spPr bwMode="auto">
          <a:xfrm>
            <a:off x="4467225" y="1416050"/>
            <a:ext cx="704850" cy="3448050"/>
          </a:xfrm>
          <a:prstGeom prst="rect">
            <a:avLst/>
          </a:prstGeom>
          <a:solidFill>
            <a:schemeClr val="bg2">
              <a:lumMod val="20000"/>
              <a:lumOff val="80000"/>
            </a:schemeClr>
          </a:solidFill>
          <a:ln w="12700" cap="flat" cmpd="sng" algn="ctr">
            <a:solidFill>
              <a:schemeClr val="bg2">
                <a:lumMod val="20000"/>
                <a:lumOff val="80000"/>
              </a:schemeClr>
            </a:solidFill>
            <a:prstDash val="solid"/>
            <a:round/>
            <a:headEnd type="none" w="sm" len="sm"/>
            <a:tailEnd type="none" w="sm" len="sm"/>
          </a:ln>
          <a:effectLst/>
        </p:spPr>
        <p:txBody>
          <a:bodyPr/>
          <a:lstStyle/>
          <a:p>
            <a:pPr>
              <a:defRPr/>
            </a:pPr>
            <a:endParaRPr lang="en-US">
              <a:latin typeface="Arial" pitchFamily="34" charset="0"/>
              <a:ea typeface="MS PGothic" pitchFamily="34" charset="-128"/>
              <a:cs typeface="Arial" charset="0"/>
            </a:endParaRPr>
          </a:p>
        </p:txBody>
      </p:sp>
      <p:sp>
        <p:nvSpPr>
          <p:cNvPr id="6" name="Rectangle 5"/>
          <p:cNvSpPr/>
          <p:nvPr/>
        </p:nvSpPr>
        <p:spPr bwMode="auto">
          <a:xfrm>
            <a:off x="3048000" y="1406525"/>
            <a:ext cx="704850" cy="3448050"/>
          </a:xfrm>
          <a:prstGeom prst="rect">
            <a:avLst/>
          </a:prstGeom>
          <a:solidFill>
            <a:schemeClr val="bg2">
              <a:lumMod val="20000"/>
              <a:lumOff val="80000"/>
            </a:schemeClr>
          </a:solidFill>
          <a:ln w="12700" cap="flat" cmpd="sng" algn="ctr">
            <a:solidFill>
              <a:schemeClr val="bg2">
                <a:lumMod val="20000"/>
                <a:lumOff val="80000"/>
              </a:schemeClr>
            </a:solidFill>
            <a:prstDash val="solid"/>
            <a:round/>
            <a:headEnd type="none" w="sm" len="sm"/>
            <a:tailEnd type="none" w="sm" len="sm"/>
          </a:ln>
          <a:effectLst/>
        </p:spPr>
        <p:txBody>
          <a:bodyPr/>
          <a:lstStyle/>
          <a:p>
            <a:pPr>
              <a:defRPr/>
            </a:pPr>
            <a:endParaRPr lang="en-US">
              <a:latin typeface="Arial" pitchFamily="34" charset="0"/>
              <a:ea typeface="MS PGothic" pitchFamily="34" charset="-128"/>
              <a:cs typeface="Arial" charset="0"/>
            </a:endParaRPr>
          </a:p>
        </p:txBody>
      </p:sp>
      <p:sp>
        <p:nvSpPr>
          <p:cNvPr id="4" name="Rectangle 3"/>
          <p:cNvSpPr/>
          <p:nvPr/>
        </p:nvSpPr>
        <p:spPr bwMode="auto">
          <a:xfrm>
            <a:off x="1704975" y="1397000"/>
            <a:ext cx="666750" cy="3448050"/>
          </a:xfrm>
          <a:prstGeom prst="rect">
            <a:avLst/>
          </a:prstGeom>
          <a:solidFill>
            <a:schemeClr val="bg2">
              <a:lumMod val="20000"/>
              <a:lumOff val="80000"/>
            </a:schemeClr>
          </a:solidFill>
          <a:ln w="12700" cap="flat" cmpd="sng" algn="ctr">
            <a:solidFill>
              <a:schemeClr val="bg2">
                <a:lumMod val="20000"/>
                <a:lumOff val="80000"/>
              </a:schemeClr>
            </a:solidFill>
            <a:prstDash val="solid"/>
            <a:round/>
            <a:headEnd type="none" w="sm" len="sm"/>
            <a:tailEnd type="none" w="sm" len="sm"/>
          </a:ln>
          <a:effectLst/>
        </p:spPr>
        <p:txBody>
          <a:bodyPr/>
          <a:lstStyle/>
          <a:p>
            <a:pPr>
              <a:defRPr/>
            </a:pPr>
            <a:endParaRPr lang="en-US">
              <a:latin typeface="Arial" pitchFamily="34" charset="0"/>
              <a:ea typeface="MS PGothic" pitchFamily="34" charset="-128"/>
              <a:cs typeface="Arial" charset="0"/>
            </a:endParaRPr>
          </a:p>
        </p:txBody>
      </p:sp>
      <p:graphicFrame>
        <p:nvGraphicFramePr>
          <p:cNvPr id="3" name="Chart 2"/>
          <p:cNvGraphicFramePr/>
          <p:nvPr/>
        </p:nvGraphicFramePr>
        <p:xfrm>
          <a:off x="709612" y="1339348"/>
          <a:ext cx="7234238" cy="3695700"/>
        </p:xfrm>
        <a:graphic>
          <a:graphicData uri="http://schemas.openxmlformats.org/drawingml/2006/chart">
            <c:chart xmlns:c="http://schemas.openxmlformats.org/drawingml/2006/chart" xmlns:r="http://schemas.openxmlformats.org/officeDocument/2006/relationships" r:id="rId2"/>
          </a:graphicData>
        </a:graphic>
      </p:graphicFrame>
      <p:sp>
        <p:nvSpPr>
          <p:cNvPr id="65542" name="TextBox 8"/>
          <p:cNvSpPr txBox="1">
            <a:spLocks noChangeArrowheads="1"/>
          </p:cNvSpPr>
          <p:nvPr/>
        </p:nvSpPr>
        <p:spPr bwMode="auto">
          <a:xfrm>
            <a:off x="1562100" y="4864100"/>
            <a:ext cx="7162800" cy="415925"/>
          </a:xfrm>
          <a:prstGeom prst="rect">
            <a:avLst/>
          </a:prstGeom>
          <a:noFill/>
          <a:ln w="9525">
            <a:noFill/>
            <a:miter lim="800000"/>
            <a:headEnd/>
            <a:tailEnd/>
          </a:ln>
        </p:spPr>
        <p:txBody>
          <a:bodyPr>
            <a:spAutoFit/>
          </a:bodyPr>
          <a:lstStyle/>
          <a:p>
            <a:r>
              <a:rPr lang="en-US" sz="1200"/>
              <a:t>       A	 B               C              D              E               F              G        Partners-wide</a:t>
            </a:r>
            <a:r>
              <a:rPr lang="en-US" sz="800"/>
              <a:t> </a:t>
            </a:r>
          </a:p>
          <a:p>
            <a:r>
              <a:rPr lang="en-US" sz="800"/>
              <a:t>  (n=100, 100)     (n=100, 100)    (n=100, 100)     (n=100, 100)    (n=100, 100)      (n=100, 99)     (n=100, 100)          (n=700, 699)</a:t>
            </a:r>
          </a:p>
        </p:txBody>
      </p:sp>
      <p:sp>
        <p:nvSpPr>
          <p:cNvPr id="11" name="TextBox 10"/>
          <p:cNvSpPr txBox="1"/>
          <p:nvPr/>
        </p:nvSpPr>
        <p:spPr>
          <a:xfrm>
            <a:off x="849313" y="5537200"/>
            <a:ext cx="7296150" cy="830263"/>
          </a:xfrm>
          <a:prstGeom prst="rect">
            <a:avLst/>
          </a:prstGeom>
          <a:noFill/>
          <a:ln>
            <a:solidFill>
              <a:schemeClr val="tx1"/>
            </a:solidFill>
          </a:ln>
        </p:spPr>
        <p:txBody>
          <a:bodyPr>
            <a:spAutoFit/>
          </a:bodyPr>
          <a:lstStyle/>
          <a:p>
            <a:pPr marL="228600" indent="-228600">
              <a:buFont typeface="Arial" pitchFamily="34" charset="0"/>
              <a:buChar char="•"/>
              <a:defRPr/>
            </a:pPr>
            <a:r>
              <a:rPr lang="en-US" sz="1600" b="1" dirty="0">
                <a:solidFill>
                  <a:schemeClr val="accent2">
                    <a:lumMod val="75000"/>
                  </a:schemeClr>
                </a:solidFill>
                <a:ea typeface="MS PGothic" pitchFamily="34" charset="-128"/>
                <a:cs typeface="Arial" charset="0"/>
              </a:rPr>
              <a:t>Significant Progress </a:t>
            </a:r>
            <a:r>
              <a:rPr lang="en-US" sz="1600" b="1" dirty="0">
                <a:solidFill>
                  <a:schemeClr val="accent2">
                    <a:lumMod val="75000"/>
                  </a:schemeClr>
                </a:solidFill>
                <a:ea typeface="MS PGothic" pitchFamily="34" charset="-128"/>
                <a:cs typeface="Arial" charset="0"/>
              </a:rPr>
              <a:t>Across Partners </a:t>
            </a:r>
            <a:r>
              <a:rPr lang="en-US" sz="1600" dirty="0">
                <a:solidFill>
                  <a:schemeClr val="accent2">
                    <a:lumMod val="75000"/>
                  </a:schemeClr>
                </a:solidFill>
                <a:ea typeface="MS PGothic" pitchFamily="34" charset="-128"/>
                <a:cs typeface="Arial" charset="0"/>
              </a:rPr>
              <a:t>(63.29%</a:t>
            </a:r>
            <a:r>
              <a:rPr lang="en-US" sz="1600" dirty="0">
                <a:solidFill>
                  <a:schemeClr val="accent2">
                    <a:lumMod val="75000"/>
                  </a:schemeClr>
                </a:solidFill>
                <a:ea typeface="MS PGothic" pitchFamily="34" charset="-128"/>
                <a:cs typeface="Arial" charset="0"/>
                <a:sym typeface="Wingdings" pitchFamily="2" charset="2"/>
              </a:rPr>
              <a:t>82.26%)</a:t>
            </a:r>
            <a:endParaRPr lang="en-US" sz="1600" dirty="0">
              <a:solidFill>
                <a:schemeClr val="accent2">
                  <a:lumMod val="75000"/>
                </a:schemeClr>
              </a:solidFill>
              <a:ea typeface="MS PGothic" pitchFamily="34" charset="-128"/>
              <a:cs typeface="Arial" charset="0"/>
            </a:endParaRPr>
          </a:p>
          <a:p>
            <a:pPr marL="228600" indent="-228600">
              <a:buFont typeface="Arial" pitchFamily="34" charset="0"/>
              <a:buChar char="•"/>
              <a:defRPr/>
            </a:pPr>
            <a:r>
              <a:rPr lang="en-US" sz="1600" dirty="0">
                <a:ea typeface="MS PGothic" pitchFamily="34" charset="-128"/>
                <a:cs typeface="Arial" charset="0"/>
              </a:rPr>
              <a:t>All Sites Improved between Baseline and Performance Period</a:t>
            </a:r>
          </a:p>
          <a:p>
            <a:pPr marL="228600" indent="-228600">
              <a:buFont typeface="Arial" pitchFamily="34" charset="0"/>
              <a:buChar char="•"/>
              <a:defRPr/>
            </a:pPr>
            <a:r>
              <a:rPr lang="en-US" sz="1600" dirty="0">
                <a:ea typeface="MS PGothic" pitchFamily="34" charset="-128"/>
                <a:cs typeface="Arial" charset="0"/>
              </a:rPr>
              <a:t>4/7 Sites (A, C, D, G) Improved Significantly (p&lt;.05)</a:t>
            </a:r>
          </a:p>
        </p:txBody>
      </p:sp>
      <p:sp>
        <p:nvSpPr>
          <p:cNvPr id="65544" name="Rectangle 11"/>
          <p:cNvSpPr>
            <a:spLocks noChangeArrowheads="1"/>
          </p:cNvSpPr>
          <p:nvPr/>
        </p:nvSpPr>
        <p:spPr bwMode="auto">
          <a:xfrm rot="-3102590">
            <a:off x="7905750" y="2054225"/>
            <a:ext cx="80963" cy="74613"/>
          </a:xfrm>
          <a:prstGeom prst="rect">
            <a:avLst/>
          </a:prstGeom>
          <a:solidFill>
            <a:srgbClr val="006600"/>
          </a:solidFill>
          <a:ln w="12700" algn="ctr">
            <a:solidFill>
              <a:schemeClr val="tx1"/>
            </a:solidFill>
            <a:round/>
            <a:headEnd type="none" w="sm" len="sm"/>
            <a:tailEnd type="none" w="sm" len="sm"/>
          </a:ln>
        </p:spPr>
        <p:txBody>
          <a:bodyPr/>
          <a:lstStyle/>
          <a:p>
            <a:endParaRPr lang="en-US"/>
          </a:p>
        </p:txBody>
      </p:sp>
      <p:sp>
        <p:nvSpPr>
          <p:cNvPr id="65545" name="Rectangle 12"/>
          <p:cNvSpPr>
            <a:spLocks noChangeArrowheads="1"/>
          </p:cNvSpPr>
          <p:nvPr/>
        </p:nvSpPr>
        <p:spPr bwMode="auto">
          <a:xfrm rot="-3102590">
            <a:off x="7915275" y="2768600"/>
            <a:ext cx="80963" cy="74613"/>
          </a:xfrm>
          <a:prstGeom prst="rect">
            <a:avLst/>
          </a:prstGeom>
          <a:solidFill>
            <a:srgbClr val="CC0000"/>
          </a:solidFill>
          <a:ln w="12700" algn="ctr">
            <a:solidFill>
              <a:schemeClr val="tx1"/>
            </a:solidFill>
            <a:round/>
            <a:headEnd type="none" w="sm" len="sm"/>
            <a:tailEnd type="none" w="sm" len="sm"/>
          </a:ln>
        </p:spPr>
        <p:txBody>
          <a:bodyPr/>
          <a:lstStyle/>
          <a:p>
            <a:endParaRPr lang="en-US"/>
          </a:p>
        </p:txBody>
      </p:sp>
      <p:sp>
        <p:nvSpPr>
          <p:cNvPr id="14" name="TextBox 13"/>
          <p:cNvSpPr txBox="1"/>
          <p:nvPr/>
        </p:nvSpPr>
        <p:spPr>
          <a:xfrm>
            <a:off x="7962900" y="2682875"/>
            <a:ext cx="1057275" cy="407988"/>
          </a:xfrm>
          <a:prstGeom prst="rect">
            <a:avLst/>
          </a:prstGeom>
          <a:noFill/>
        </p:spPr>
        <p:txBody>
          <a:bodyPr>
            <a:spAutoFit/>
          </a:bodyPr>
          <a:lstStyle/>
          <a:p>
            <a:pPr>
              <a:defRPr/>
            </a:pPr>
            <a:r>
              <a:rPr lang="en-US" sz="1000" dirty="0">
                <a:ea typeface="MS PGothic" pitchFamily="34" charset="-128"/>
                <a:cs typeface="Arial" charset="0"/>
              </a:rPr>
              <a:t>Baseline Score (</a:t>
            </a:r>
            <a:r>
              <a:rPr lang="en-US" sz="1050" b="1" dirty="0">
                <a:ea typeface="MS PGothic" pitchFamily="34" charset="-128"/>
                <a:cs typeface="Arial" charset="0"/>
              </a:rPr>
              <a:t>Jan/ Feb ‘12</a:t>
            </a:r>
            <a:r>
              <a:rPr lang="en-US" sz="1000" dirty="0">
                <a:ea typeface="MS PGothic" pitchFamily="34" charset="-128"/>
                <a:cs typeface="Arial" charset="0"/>
              </a:rPr>
              <a:t>)</a:t>
            </a:r>
          </a:p>
        </p:txBody>
      </p:sp>
      <p:sp>
        <p:nvSpPr>
          <p:cNvPr id="15" name="TextBox 14"/>
          <p:cNvSpPr txBox="1"/>
          <p:nvPr/>
        </p:nvSpPr>
        <p:spPr>
          <a:xfrm>
            <a:off x="7972425" y="1978025"/>
            <a:ext cx="1057275" cy="561975"/>
          </a:xfrm>
          <a:prstGeom prst="rect">
            <a:avLst/>
          </a:prstGeom>
          <a:noFill/>
        </p:spPr>
        <p:txBody>
          <a:bodyPr>
            <a:spAutoFit/>
          </a:bodyPr>
          <a:lstStyle/>
          <a:p>
            <a:pPr>
              <a:defRPr/>
            </a:pPr>
            <a:r>
              <a:rPr lang="en-US" sz="1000" dirty="0">
                <a:ea typeface="MS PGothic" pitchFamily="34" charset="-128"/>
                <a:cs typeface="Arial" charset="0"/>
              </a:rPr>
              <a:t>Performance Score (</a:t>
            </a:r>
            <a:r>
              <a:rPr lang="en-US" sz="1050" b="1" dirty="0">
                <a:ea typeface="MS PGothic" pitchFamily="34" charset="-128"/>
                <a:cs typeface="Arial" charset="0"/>
              </a:rPr>
              <a:t>Oct/Nov ‘12</a:t>
            </a:r>
            <a:r>
              <a:rPr lang="en-US" sz="1000" dirty="0">
                <a:ea typeface="MS PGothic" pitchFamily="34" charset="-128"/>
                <a:cs typeface="Arial" charset="0"/>
              </a:rPr>
              <a:t>)</a:t>
            </a:r>
          </a:p>
        </p:txBody>
      </p:sp>
      <p:sp>
        <p:nvSpPr>
          <p:cNvPr id="65548" name="TextBox 27"/>
          <p:cNvSpPr txBox="1">
            <a:spLocks noChangeArrowheads="1"/>
          </p:cNvSpPr>
          <p:nvPr/>
        </p:nvSpPr>
        <p:spPr bwMode="auto">
          <a:xfrm rot="-5400000">
            <a:off x="-668337" y="2962275"/>
            <a:ext cx="2641600" cy="400050"/>
          </a:xfrm>
          <a:prstGeom prst="rect">
            <a:avLst/>
          </a:prstGeom>
          <a:noFill/>
          <a:ln w="9525">
            <a:noFill/>
            <a:miter lim="800000"/>
            <a:headEnd/>
            <a:tailEnd/>
          </a:ln>
        </p:spPr>
        <p:txBody>
          <a:bodyPr>
            <a:spAutoFit/>
          </a:bodyPr>
          <a:lstStyle/>
          <a:p>
            <a:pPr algn="ctr"/>
            <a:r>
              <a:rPr lang="en-US" sz="1000" b="1"/>
              <a:t>% Cases with “Complete” Discharge Documentation</a:t>
            </a:r>
          </a:p>
        </p:txBody>
      </p:sp>
      <p:sp>
        <p:nvSpPr>
          <p:cNvPr id="65549" name="TextBox 29"/>
          <p:cNvSpPr txBox="1">
            <a:spLocks noChangeArrowheads="1"/>
          </p:cNvSpPr>
          <p:nvPr/>
        </p:nvSpPr>
        <p:spPr bwMode="auto">
          <a:xfrm>
            <a:off x="133350" y="4864100"/>
            <a:ext cx="1590675" cy="522288"/>
          </a:xfrm>
          <a:prstGeom prst="rect">
            <a:avLst/>
          </a:prstGeom>
          <a:noFill/>
          <a:ln w="9525">
            <a:noFill/>
            <a:miter lim="800000"/>
            <a:headEnd/>
            <a:tailEnd/>
          </a:ln>
        </p:spPr>
        <p:txBody>
          <a:bodyPr>
            <a:spAutoFit/>
          </a:bodyPr>
          <a:lstStyle/>
          <a:p>
            <a:pPr algn="r"/>
            <a:r>
              <a:rPr lang="en-US" sz="1200" b="1"/>
              <a:t>Site</a:t>
            </a:r>
          </a:p>
          <a:p>
            <a:pPr algn="r"/>
            <a:r>
              <a:rPr lang="en-US" sz="800" b="1"/>
              <a:t>(den= Baseline, Performance)</a:t>
            </a:r>
          </a:p>
        </p:txBody>
      </p:sp>
      <p:pic>
        <p:nvPicPr>
          <p:cNvPr id="18" name="Picture 53"/>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rot="7833016">
            <a:off x="6424203" y="1838609"/>
            <a:ext cx="1133224" cy="1116382"/>
          </a:xfrm>
          <a:prstGeom prst="rect">
            <a:avLst/>
          </a:prstGeom>
          <a:noFill/>
          <a:ln w="9525">
            <a:noFill/>
            <a:miter lim="800000"/>
            <a:headEnd/>
            <a:tailEnd/>
          </a:ln>
          <a:effectLst/>
        </p:spPr>
      </p:pic>
      <p:sp>
        <p:nvSpPr>
          <p:cNvPr id="65551" name="Rectangle 28"/>
          <p:cNvSpPr>
            <a:spLocks noChangeArrowheads="1"/>
          </p:cNvSpPr>
          <p:nvPr/>
        </p:nvSpPr>
        <p:spPr bwMode="auto">
          <a:xfrm>
            <a:off x="0" y="917575"/>
            <a:ext cx="9144000" cy="476250"/>
          </a:xfrm>
          <a:prstGeom prst="rect">
            <a:avLst/>
          </a:prstGeom>
          <a:noFill/>
          <a:ln w="9525">
            <a:noFill/>
            <a:miter lim="800000"/>
            <a:headEnd/>
            <a:tailEnd/>
          </a:ln>
        </p:spPr>
        <p:txBody>
          <a:bodyPr>
            <a:spAutoFit/>
          </a:bodyPr>
          <a:lstStyle/>
          <a:p>
            <a:pPr algn="ctr"/>
            <a:r>
              <a:rPr lang="en-US" sz="1400" b="1"/>
              <a:t>2012 Completeness of Discharge Documentation Improvements</a:t>
            </a:r>
          </a:p>
          <a:p>
            <a:pPr algn="ctr"/>
            <a:r>
              <a:rPr lang="en-US" sz="1100"/>
              <a:t>(95% Confidence Interval)</a:t>
            </a:r>
          </a:p>
        </p:txBody>
      </p:sp>
      <p:cxnSp>
        <p:nvCxnSpPr>
          <p:cNvPr id="65552" name="Straight Connector 20"/>
          <p:cNvCxnSpPr>
            <a:cxnSpLocks noChangeShapeType="1"/>
          </p:cNvCxnSpPr>
          <p:nvPr/>
        </p:nvCxnSpPr>
        <p:spPr bwMode="auto">
          <a:xfrm>
            <a:off x="1476375" y="4827588"/>
            <a:ext cx="6119813" cy="0"/>
          </a:xfrm>
          <a:prstGeom prst="line">
            <a:avLst/>
          </a:prstGeom>
          <a:noFill/>
          <a:ln w="6350" algn="ctr">
            <a:solidFill>
              <a:schemeClr val="bg2"/>
            </a:solidFill>
            <a:round/>
            <a:headEnd type="none" w="sm" len="sm"/>
            <a:tailEnd type="none" w="sm" len="sm"/>
          </a:ln>
        </p:spPr>
      </p:cxnSp>
      <p:sp>
        <p:nvSpPr>
          <p:cNvPr id="65553" name="Rectangle 2"/>
          <p:cNvSpPr>
            <a:spLocks noChangeArrowheads="1"/>
          </p:cNvSpPr>
          <p:nvPr/>
        </p:nvSpPr>
        <p:spPr bwMode="auto">
          <a:xfrm>
            <a:off x="577850" y="57150"/>
            <a:ext cx="8369300" cy="646113"/>
          </a:xfrm>
          <a:prstGeom prst="rect">
            <a:avLst/>
          </a:prstGeom>
          <a:noFill/>
          <a:ln w="9525">
            <a:noFill/>
            <a:miter lim="800000"/>
            <a:headEnd/>
            <a:tailEnd/>
          </a:ln>
        </p:spPr>
        <p:txBody>
          <a:bodyPr>
            <a:spAutoFit/>
          </a:bodyPr>
          <a:lstStyle/>
          <a:p>
            <a:r>
              <a:rPr lang="en-US" b="1">
                <a:solidFill>
                  <a:srgbClr val="7F7F7F"/>
                </a:solidFill>
              </a:rPr>
              <a:t>All sites improved Completeness of discharge documentation in ‘12; this was an enhanced metric to align further with MassHealth requirements</a:t>
            </a:r>
          </a:p>
        </p:txBody>
      </p:sp>
      <p:sp>
        <p:nvSpPr>
          <p:cNvPr id="65554" name="Slide Number Placeholder 2"/>
          <p:cNvSpPr>
            <a:spLocks noGrp="1"/>
          </p:cNvSpPr>
          <p:nvPr>
            <p:ph type="sldNum" sz="quarter" idx="10"/>
          </p:nvPr>
        </p:nvSpPr>
        <p:spPr>
          <a:noFill/>
        </p:spPr>
        <p:txBody>
          <a:bodyPr/>
          <a:lstStyle/>
          <a:p>
            <a:fld id="{2ACAB355-AF4C-42CB-8A87-A8A41F6399CD}" type="slidenum">
              <a:rPr lang="en-US" smtClean="0">
                <a:ea typeface="MS PGothic"/>
                <a:cs typeface="MS PGothic"/>
              </a:rPr>
              <a:pPr/>
              <a:t>16</a:t>
            </a:fld>
            <a:endParaRPr lang="en-US" smtClean="0">
              <a:ea typeface="MS PGothic"/>
              <a:cs typeface="MS PGothic"/>
            </a:endParaRPr>
          </a:p>
        </p:txBody>
      </p:sp>
      <p:sp>
        <p:nvSpPr>
          <p:cNvPr id="23"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85" name="Object 21" hidden="1"/>
          <p:cNvGraphicFramePr>
            <a:graphicFrameLocks noChangeAspect="1"/>
          </p:cNvGraphicFramePr>
          <p:nvPr>
            <p:custDataLst>
              <p:tags r:id="rId2"/>
            </p:custDataLst>
          </p:nvPr>
        </p:nvGraphicFramePr>
        <p:xfrm>
          <a:off x="1588" y="1588"/>
          <a:ext cx="1587" cy="1587"/>
        </p:xfrm>
        <a:graphic>
          <a:graphicData uri="http://schemas.openxmlformats.org/presentationml/2006/ole">
            <p:oleObj spid="_x0000_s11285" name="think-cell Slide" r:id="rId4" imgW="360" imgH="360" progId="">
              <p:embed/>
            </p:oleObj>
          </a:graphicData>
        </a:graphic>
      </p:graphicFrame>
      <p:sp>
        <p:nvSpPr>
          <p:cNvPr id="8" name="Rectangle 7"/>
          <p:cNvSpPr/>
          <p:nvPr/>
        </p:nvSpPr>
        <p:spPr bwMode="auto">
          <a:xfrm>
            <a:off x="5886450" y="1398588"/>
            <a:ext cx="704850" cy="3236912"/>
          </a:xfrm>
          <a:prstGeom prst="rect">
            <a:avLst/>
          </a:prstGeom>
          <a:solidFill>
            <a:schemeClr val="bg2">
              <a:lumMod val="20000"/>
              <a:lumOff val="80000"/>
            </a:schemeClr>
          </a:solidFill>
          <a:ln w="12700" cap="flat" cmpd="sng" algn="ctr">
            <a:solidFill>
              <a:schemeClr val="bg2">
                <a:lumMod val="20000"/>
                <a:lumOff val="80000"/>
              </a:schemeClr>
            </a:solidFill>
            <a:prstDash val="solid"/>
            <a:round/>
            <a:headEnd type="none" w="sm" len="sm"/>
            <a:tailEnd type="none" w="sm" len="sm"/>
          </a:ln>
          <a:effectLst/>
        </p:spPr>
        <p:txBody>
          <a:bodyPr/>
          <a:lstStyle/>
          <a:p>
            <a:pPr>
              <a:defRPr/>
            </a:pPr>
            <a:endParaRPr lang="en-US">
              <a:latin typeface="Arial" pitchFamily="34" charset="0"/>
              <a:ea typeface="MS PGothic" pitchFamily="34" charset="-128"/>
              <a:cs typeface="Arial" charset="0"/>
            </a:endParaRPr>
          </a:p>
        </p:txBody>
      </p:sp>
      <p:sp>
        <p:nvSpPr>
          <p:cNvPr id="7" name="Rectangle 6"/>
          <p:cNvSpPr/>
          <p:nvPr/>
        </p:nvSpPr>
        <p:spPr bwMode="auto">
          <a:xfrm>
            <a:off x="4467225" y="1398588"/>
            <a:ext cx="704850" cy="3236912"/>
          </a:xfrm>
          <a:prstGeom prst="rect">
            <a:avLst/>
          </a:prstGeom>
          <a:solidFill>
            <a:schemeClr val="bg2">
              <a:lumMod val="20000"/>
              <a:lumOff val="80000"/>
            </a:schemeClr>
          </a:solidFill>
          <a:ln w="12700" cap="flat" cmpd="sng" algn="ctr">
            <a:solidFill>
              <a:schemeClr val="bg2">
                <a:lumMod val="20000"/>
                <a:lumOff val="80000"/>
              </a:schemeClr>
            </a:solidFill>
            <a:prstDash val="solid"/>
            <a:round/>
            <a:headEnd type="none" w="sm" len="sm"/>
            <a:tailEnd type="none" w="sm" len="sm"/>
          </a:ln>
          <a:effectLst/>
        </p:spPr>
        <p:txBody>
          <a:bodyPr/>
          <a:lstStyle/>
          <a:p>
            <a:pPr>
              <a:defRPr/>
            </a:pPr>
            <a:endParaRPr lang="en-US">
              <a:latin typeface="Arial" pitchFamily="34" charset="0"/>
              <a:ea typeface="MS PGothic" pitchFamily="34" charset="-128"/>
              <a:cs typeface="Arial" charset="0"/>
            </a:endParaRPr>
          </a:p>
        </p:txBody>
      </p:sp>
      <p:sp>
        <p:nvSpPr>
          <p:cNvPr id="6" name="Rectangle 5"/>
          <p:cNvSpPr/>
          <p:nvPr/>
        </p:nvSpPr>
        <p:spPr bwMode="auto">
          <a:xfrm>
            <a:off x="3048000" y="1389063"/>
            <a:ext cx="704850" cy="3236912"/>
          </a:xfrm>
          <a:prstGeom prst="rect">
            <a:avLst/>
          </a:prstGeom>
          <a:solidFill>
            <a:schemeClr val="bg2">
              <a:lumMod val="20000"/>
              <a:lumOff val="80000"/>
            </a:schemeClr>
          </a:solidFill>
          <a:ln w="12700" cap="flat" cmpd="sng" algn="ctr">
            <a:solidFill>
              <a:schemeClr val="bg2">
                <a:lumMod val="20000"/>
                <a:lumOff val="80000"/>
              </a:schemeClr>
            </a:solidFill>
            <a:prstDash val="solid"/>
            <a:round/>
            <a:headEnd type="none" w="sm" len="sm"/>
            <a:tailEnd type="none" w="sm" len="sm"/>
          </a:ln>
          <a:effectLst/>
        </p:spPr>
        <p:txBody>
          <a:bodyPr/>
          <a:lstStyle/>
          <a:p>
            <a:pPr>
              <a:defRPr/>
            </a:pPr>
            <a:endParaRPr lang="en-US">
              <a:latin typeface="Arial" pitchFamily="34" charset="0"/>
              <a:ea typeface="MS PGothic" pitchFamily="34" charset="-128"/>
              <a:cs typeface="Arial" charset="0"/>
            </a:endParaRPr>
          </a:p>
        </p:txBody>
      </p:sp>
      <p:sp>
        <p:nvSpPr>
          <p:cNvPr id="4" name="Rectangle 3"/>
          <p:cNvSpPr/>
          <p:nvPr/>
        </p:nvSpPr>
        <p:spPr bwMode="auto">
          <a:xfrm>
            <a:off x="1704975" y="1379538"/>
            <a:ext cx="666750" cy="3236912"/>
          </a:xfrm>
          <a:prstGeom prst="rect">
            <a:avLst/>
          </a:prstGeom>
          <a:solidFill>
            <a:schemeClr val="bg2">
              <a:lumMod val="20000"/>
              <a:lumOff val="80000"/>
            </a:schemeClr>
          </a:solidFill>
          <a:ln w="12700" cap="flat" cmpd="sng" algn="ctr">
            <a:solidFill>
              <a:schemeClr val="bg2">
                <a:lumMod val="20000"/>
                <a:lumOff val="80000"/>
              </a:schemeClr>
            </a:solidFill>
            <a:prstDash val="solid"/>
            <a:round/>
            <a:headEnd type="none" w="sm" len="sm"/>
            <a:tailEnd type="none" w="sm" len="sm"/>
          </a:ln>
          <a:effectLst/>
        </p:spPr>
        <p:txBody>
          <a:bodyPr/>
          <a:lstStyle/>
          <a:p>
            <a:pPr>
              <a:defRPr/>
            </a:pPr>
            <a:endParaRPr lang="en-US">
              <a:latin typeface="Arial" pitchFamily="34" charset="0"/>
              <a:ea typeface="MS PGothic" pitchFamily="34" charset="-128"/>
              <a:cs typeface="Arial" charset="0"/>
            </a:endParaRPr>
          </a:p>
        </p:txBody>
      </p:sp>
      <p:sp>
        <p:nvSpPr>
          <p:cNvPr id="11290" name="TextBox 8"/>
          <p:cNvSpPr txBox="1">
            <a:spLocks noChangeArrowheads="1"/>
          </p:cNvSpPr>
          <p:nvPr/>
        </p:nvSpPr>
        <p:spPr bwMode="auto">
          <a:xfrm>
            <a:off x="1562100" y="4635500"/>
            <a:ext cx="7162800" cy="415925"/>
          </a:xfrm>
          <a:prstGeom prst="rect">
            <a:avLst/>
          </a:prstGeom>
          <a:noFill/>
          <a:ln w="9525">
            <a:noFill/>
            <a:miter lim="800000"/>
            <a:headEnd/>
            <a:tailEnd/>
          </a:ln>
        </p:spPr>
        <p:txBody>
          <a:bodyPr>
            <a:spAutoFit/>
          </a:bodyPr>
          <a:lstStyle/>
          <a:p>
            <a:r>
              <a:rPr lang="en-US" sz="1200"/>
              <a:t>       A              B              C              D               E              F              G         Partners-wide</a:t>
            </a:r>
            <a:r>
              <a:rPr lang="en-US" sz="800"/>
              <a:t> </a:t>
            </a:r>
          </a:p>
          <a:p>
            <a:r>
              <a:rPr lang="en-US" sz="800"/>
              <a:t>  (n=100, 100)     (n=100, 100)    (n=100, 100)     (n=100, 100) (n=6864, 8530)    (n=100, 99)     (n=100, 100)        (differed by site*)</a:t>
            </a:r>
          </a:p>
        </p:txBody>
      </p:sp>
      <p:sp>
        <p:nvSpPr>
          <p:cNvPr id="11" name="TextBox 10"/>
          <p:cNvSpPr txBox="1"/>
          <p:nvPr/>
        </p:nvSpPr>
        <p:spPr>
          <a:xfrm>
            <a:off x="876300" y="5159375"/>
            <a:ext cx="7296150" cy="1076325"/>
          </a:xfrm>
          <a:prstGeom prst="rect">
            <a:avLst/>
          </a:prstGeom>
          <a:noFill/>
          <a:ln>
            <a:solidFill>
              <a:schemeClr val="tx1"/>
            </a:solidFill>
          </a:ln>
        </p:spPr>
        <p:txBody>
          <a:bodyPr>
            <a:spAutoFit/>
          </a:bodyPr>
          <a:lstStyle/>
          <a:p>
            <a:pPr marL="228600" indent="-228600">
              <a:buFont typeface="Arial" pitchFamily="34" charset="0"/>
              <a:buChar char="•"/>
              <a:defRPr/>
            </a:pPr>
            <a:r>
              <a:rPr lang="en-US" sz="1600" b="1" dirty="0">
                <a:solidFill>
                  <a:schemeClr val="accent2">
                    <a:lumMod val="75000"/>
                  </a:schemeClr>
                </a:solidFill>
                <a:ea typeface="MS PGothic" pitchFamily="34" charset="-128"/>
                <a:cs typeface="Arial" charset="0"/>
              </a:rPr>
              <a:t>Significant Progress Across Partners </a:t>
            </a:r>
            <a:r>
              <a:rPr lang="en-US" sz="1600" dirty="0">
                <a:solidFill>
                  <a:schemeClr val="accent2">
                    <a:lumMod val="75000"/>
                  </a:schemeClr>
                </a:solidFill>
                <a:ea typeface="MS PGothic" pitchFamily="34" charset="-128"/>
                <a:cs typeface="Arial" charset="0"/>
              </a:rPr>
              <a:t>(83.50%</a:t>
            </a:r>
            <a:r>
              <a:rPr lang="en-US" sz="1600" dirty="0">
                <a:solidFill>
                  <a:schemeClr val="accent2">
                    <a:lumMod val="75000"/>
                  </a:schemeClr>
                </a:solidFill>
                <a:ea typeface="MS PGothic" pitchFamily="34" charset="-128"/>
                <a:cs typeface="Arial" charset="0"/>
                <a:sym typeface="Wingdings" pitchFamily="2" charset="2"/>
              </a:rPr>
              <a:t>92.27%)</a:t>
            </a:r>
            <a:endParaRPr lang="en-US" sz="1600" dirty="0">
              <a:solidFill>
                <a:schemeClr val="accent2">
                  <a:lumMod val="75000"/>
                </a:schemeClr>
              </a:solidFill>
              <a:ea typeface="MS PGothic" pitchFamily="34" charset="-128"/>
              <a:cs typeface="Arial" charset="0"/>
            </a:endParaRPr>
          </a:p>
          <a:p>
            <a:pPr marL="228600" indent="-228600">
              <a:buFont typeface="Arial" pitchFamily="34" charset="0"/>
              <a:buChar char="•"/>
              <a:defRPr/>
            </a:pPr>
            <a:r>
              <a:rPr lang="en-US" sz="1600" dirty="0">
                <a:ea typeface="MS PGothic" pitchFamily="34" charset="-128"/>
                <a:cs typeface="Arial" charset="0"/>
              </a:rPr>
              <a:t>All Sites Improved or Stayed the Same between Baseline and Performance Period</a:t>
            </a:r>
          </a:p>
          <a:p>
            <a:pPr marL="228600" indent="-228600">
              <a:buFont typeface="Arial" pitchFamily="34" charset="0"/>
              <a:buChar char="•"/>
              <a:defRPr/>
            </a:pPr>
            <a:r>
              <a:rPr lang="en-US" sz="1600" dirty="0">
                <a:ea typeface="MS PGothic" pitchFamily="34" charset="-128"/>
                <a:cs typeface="Arial" charset="0"/>
              </a:rPr>
              <a:t>2/7 Sites (E, G) Improved Significantly (p&lt;.05) and one (C) was very close</a:t>
            </a:r>
          </a:p>
        </p:txBody>
      </p:sp>
      <p:sp>
        <p:nvSpPr>
          <p:cNvPr id="11292" name="Rectangle 11"/>
          <p:cNvSpPr>
            <a:spLocks noChangeArrowheads="1"/>
          </p:cNvSpPr>
          <p:nvPr/>
        </p:nvSpPr>
        <p:spPr bwMode="auto">
          <a:xfrm rot="-3102590">
            <a:off x="7905750" y="1825625"/>
            <a:ext cx="80963" cy="74613"/>
          </a:xfrm>
          <a:prstGeom prst="rect">
            <a:avLst/>
          </a:prstGeom>
          <a:solidFill>
            <a:srgbClr val="006600"/>
          </a:solidFill>
          <a:ln w="12700" algn="ctr">
            <a:solidFill>
              <a:schemeClr val="tx1"/>
            </a:solidFill>
            <a:round/>
            <a:headEnd type="none" w="sm" len="sm"/>
            <a:tailEnd type="none" w="sm" len="sm"/>
          </a:ln>
        </p:spPr>
        <p:txBody>
          <a:bodyPr/>
          <a:lstStyle/>
          <a:p>
            <a:endParaRPr lang="en-US"/>
          </a:p>
        </p:txBody>
      </p:sp>
      <p:sp>
        <p:nvSpPr>
          <p:cNvPr id="11293" name="Rectangle 12"/>
          <p:cNvSpPr>
            <a:spLocks noChangeArrowheads="1"/>
          </p:cNvSpPr>
          <p:nvPr/>
        </p:nvSpPr>
        <p:spPr bwMode="auto">
          <a:xfrm rot="-3102590">
            <a:off x="7915275" y="2540000"/>
            <a:ext cx="80963" cy="74613"/>
          </a:xfrm>
          <a:prstGeom prst="rect">
            <a:avLst/>
          </a:prstGeom>
          <a:solidFill>
            <a:srgbClr val="CC0000"/>
          </a:solidFill>
          <a:ln w="12700" algn="ctr">
            <a:solidFill>
              <a:schemeClr val="tx1"/>
            </a:solidFill>
            <a:round/>
            <a:headEnd type="none" w="sm" len="sm"/>
            <a:tailEnd type="none" w="sm" len="sm"/>
          </a:ln>
        </p:spPr>
        <p:txBody>
          <a:bodyPr/>
          <a:lstStyle/>
          <a:p>
            <a:endParaRPr lang="en-US"/>
          </a:p>
        </p:txBody>
      </p:sp>
      <p:sp>
        <p:nvSpPr>
          <p:cNvPr id="14" name="TextBox 13"/>
          <p:cNvSpPr txBox="1"/>
          <p:nvPr/>
        </p:nvSpPr>
        <p:spPr>
          <a:xfrm>
            <a:off x="7962900" y="2454275"/>
            <a:ext cx="1057275" cy="407988"/>
          </a:xfrm>
          <a:prstGeom prst="rect">
            <a:avLst/>
          </a:prstGeom>
          <a:noFill/>
        </p:spPr>
        <p:txBody>
          <a:bodyPr>
            <a:spAutoFit/>
          </a:bodyPr>
          <a:lstStyle/>
          <a:p>
            <a:pPr>
              <a:defRPr/>
            </a:pPr>
            <a:r>
              <a:rPr lang="en-US" sz="1000" dirty="0">
                <a:ea typeface="MS PGothic" pitchFamily="34" charset="-128"/>
                <a:cs typeface="Arial" charset="0"/>
              </a:rPr>
              <a:t>Baseline Score (</a:t>
            </a:r>
            <a:r>
              <a:rPr lang="en-US" sz="1050" b="1" dirty="0">
                <a:ea typeface="MS PGothic" pitchFamily="34" charset="-128"/>
                <a:cs typeface="Arial" charset="0"/>
              </a:rPr>
              <a:t>Jan/ Feb ‘12</a:t>
            </a:r>
            <a:r>
              <a:rPr lang="en-US" sz="1000" dirty="0">
                <a:ea typeface="MS PGothic" pitchFamily="34" charset="-128"/>
                <a:cs typeface="Arial" charset="0"/>
              </a:rPr>
              <a:t>)</a:t>
            </a:r>
          </a:p>
        </p:txBody>
      </p:sp>
      <p:sp>
        <p:nvSpPr>
          <p:cNvPr id="15" name="TextBox 14"/>
          <p:cNvSpPr txBox="1"/>
          <p:nvPr/>
        </p:nvSpPr>
        <p:spPr>
          <a:xfrm>
            <a:off x="7972425" y="1749425"/>
            <a:ext cx="1057275" cy="561975"/>
          </a:xfrm>
          <a:prstGeom prst="rect">
            <a:avLst/>
          </a:prstGeom>
          <a:noFill/>
        </p:spPr>
        <p:txBody>
          <a:bodyPr>
            <a:spAutoFit/>
          </a:bodyPr>
          <a:lstStyle/>
          <a:p>
            <a:pPr>
              <a:defRPr/>
            </a:pPr>
            <a:r>
              <a:rPr lang="en-US" sz="1000" dirty="0">
                <a:ea typeface="MS PGothic" pitchFamily="34" charset="-128"/>
                <a:cs typeface="Arial" charset="0"/>
              </a:rPr>
              <a:t>Performance Score (</a:t>
            </a:r>
            <a:r>
              <a:rPr lang="en-US" sz="1050" b="1" dirty="0">
                <a:ea typeface="MS PGothic" pitchFamily="34" charset="-128"/>
                <a:cs typeface="Arial" charset="0"/>
              </a:rPr>
              <a:t>Oct/Nov ‘12</a:t>
            </a:r>
            <a:r>
              <a:rPr lang="en-US" sz="1000" dirty="0">
                <a:ea typeface="MS PGothic" pitchFamily="34" charset="-128"/>
                <a:cs typeface="Arial" charset="0"/>
              </a:rPr>
              <a:t>)</a:t>
            </a:r>
          </a:p>
        </p:txBody>
      </p:sp>
      <p:sp>
        <p:nvSpPr>
          <p:cNvPr id="11296" name="TextBox 27"/>
          <p:cNvSpPr txBox="1">
            <a:spLocks noChangeArrowheads="1"/>
          </p:cNvSpPr>
          <p:nvPr/>
        </p:nvSpPr>
        <p:spPr bwMode="auto">
          <a:xfrm rot="-5400000">
            <a:off x="-668337" y="2733675"/>
            <a:ext cx="2641600" cy="400050"/>
          </a:xfrm>
          <a:prstGeom prst="rect">
            <a:avLst/>
          </a:prstGeom>
          <a:noFill/>
          <a:ln w="9525">
            <a:noFill/>
            <a:miter lim="800000"/>
            <a:headEnd/>
            <a:tailEnd/>
          </a:ln>
        </p:spPr>
        <p:txBody>
          <a:bodyPr>
            <a:spAutoFit/>
          </a:bodyPr>
          <a:lstStyle/>
          <a:p>
            <a:pPr algn="ctr"/>
            <a:r>
              <a:rPr lang="en-US" sz="1000" b="1"/>
              <a:t>% Cases with “Timely” Discharge Documentation</a:t>
            </a:r>
          </a:p>
        </p:txBody>
      </p:sp>
      <p:sp>
        <p:nvSpPr>
          <p:cNvPr id="11297" name="TextBox 29"/>
          <p:cNvSpPr txBox="1">
            <a:spLocks noChangeArrowheads="1"/>
          </p:cNvSpPr>
          <p:nvPr/>
        </p:nvSpPr>
        <p:spPr bwMode="auto">
          <a:xfrm>
            <a:off x="133350" y="4635500"/>
            <a:ext cx="1590675" cy="522288"/>
          </a:xfrm>
          <a:prstGeom prst="rect">
            <a:avLst/>
          </a:prstGeom>
          <a:noFill/>
          <a:ln w="9525">
            <a:noFill/>
            <a:miter lim="800000"/>
            <a:headEnd/>
            <a:tailEnd/>
          </a:ln>
        </p:spPr>
        <p:txBody>
          <a:bodyPr>
            <a:spAutoFit/>
          </a:bodyPr>
          <a:lstStyle/>
          <a:p>
            <a:pPr algn="r"/>
            <a:r>
              <a:rPr lang="en-US" sz="1200" b="1"/>
              <a:t>Site</a:t>
            </a:r>
          </a:p>
          <a:p>
            <a:pPr algn="r"/>
            <a:r>
              <a:rPr lang="en-US" sz="800" b="1"/>
              <a:t>(den= Baseline, Performance)</a:t>
            </a:r>
          </a:p>
        </p:txBody>
      </p:sp>
      <p:sp>
        <p:nvSpPr>
          <p:cNvPr id="11298" name="TextBox 19"/>
          <p:cNvSpPr txBox="1">
            <a:spLocks noChangeArrowheads="1"/>
          </p:cNvSpPr>
          <p:nvPr/>
        </p:nvSpPr>
        <p:spPr bwMode="auto">
          <a:xfrm>
            <a:off x="782638" y="6451600"/>
            <a:ext cx="5010150" cy="215900"/>
          </a:xfrm>
          <a:prstGeom prst="rect">
            <a:avLst/>
          </a:prstGeom>
          <a:noFill/>
          <a:ln w="9525">
            <a:noFill/>
            <a:miter lim="800000"/>
            <a:headEnd/>
            <a:tailEnd/>
          </a:ln>
        </p:spPr>
        <p:txBody>
          <a:bodyPr>
            <a:spAutoFit/>
          </a:bodyPr>
          <a:lstStyle/>
          <a:p>
            <a:r>
              <a:rPr lang="en-US" sz="800"/>
              <a:t>*Partners scores averaged based on percentage; not weighted.</a:t>
            </a:r>
          </a:p>
        </p:txBody>
      </p:sp>
      <p:graphicFrame>
        <p:nvGraphicFramePr>
          <p:cNvPr id="18" name="Chart 17"/>
          <p:cNvGraphicFramePr/>
          <p:nvPr/>
        </p:nvGraphicFramePr>
        <p:xfrm>
          <a:off x="875347" y="1300910"/>
          <a:ext cx="7300913" cy="3477352"/>
        </p:xfrm>
        <a:graphic>
          <a:graphicData uri="http://schemas.openxmlformats.org/drawingml/2006/chart">
            <c:chart xmlns:c="http://schemas.openxmlformats.org/drawingml/2006/chart" xmlns:r="http://schemas.openxmlformats.org/officeDocument/2006/relationships" r:id="rId5"/>
          </a:graphicData>
        </a:graphic>
      </p:graphicFrame>
      <p:pic>
        <p:nvPicPr>
          <p:cNvPr id="19" name="Picture 53"/>
          <p:cNvPicPr>
            <a:picLocks noChangeAspect="1" noChangeArrowheads="1"/>
          </p:cNvPicPr>
          <p:nvPr/>
        </p:nvPicPr>
        <p:blipFill>
          <a:blip r:embed="rId6" cstate="print">
            <a:duotone>
              <a:schemeClr val="accent6">
                <a:shade val="45000"/>
                <a:satMod val="135000"/>
              </a:schemeClr>
              <a:prstClr val="white"/>
            </a:duotone>
          </a:blip>
          <a:srcRect/>
          <a:stretch>
            <a:fillRect/>
          </a:stretch>
        </p:blipFill>
        <p:spPr bwMode="auto">
          <a:xfrm rot="7833016">
            <a:off x="6579964" y="1460860"/>
            <a:ext cx="1133224" cy="843198"/>
          </a:xfrm>
          <a:prstGeom prst="rect">
            <a:avLst/>
          </a:prstGeom>
          <a:noFill/>
          <a:ln w="9525">
            <a:noFill/>
            <a:miter lim="800000"/>
            <a:headEnd/>
            <a:tailEnd/>
          </a:ln>
          <a:effectLst/>
        </p:spPr>
      </p:pic>
      <p:sp>
        <p:nvSpPr>
          <p:cNvPr id="11301" name="Rectangle 28"/>
          <p:cNvSpPr>
            <a:spLocks noChangeArrowheads="1"/>
          </p:cNvSpPr>
          <p:nvPr/>
        </p:nvSpPr>
        <p:spPr bwMode="auto">
          <a:xfrm>
            <a:off x="0" y="873125"/>
            <a:ext cx="9144000" cy="492125"/>
          </a:xfrm>
          <a:prstGeom prst="rect">
            <a:avLst/>
          </a:prstGeom>
          <a:noFill/>
          <a:ln w="9525">
            <a:noFill/>
            <a:miter lim="800000"/>
            <a:headEnd/>
            <a:tailEnd/>
          </a:ln>
        </p:spPr>
        <p:txBody>
          <a:bodyPr>
            <a:spAutoFit/>
          </a:bodyPr>
          <a:lstStyle/>
          <a:p>
            <a:pPr algn="ctr"/>
            <a:r>
              <a:rPr lang="en-US" sz="1400" b="1"/>
              <a:t>2012 Timeliness of Discharge Documentation Improvements</a:t>
            </a:r>
          </a:p>
          <a:p>
            <a:pPr algn="ctr"/>
            <a:r>
              <a:rPr lang="en-US" sz="1100"/>
              <a:t>(95% Confidence Interval)</a:t>
            </a:r>
          </a:p>
        </p:txBody>
      </p:sp>
      <p:cxnSp>
        <p:nvCxnSpPr>
          <p:cNvPr id="11302" name="Straight Connector 21"/>
          <p:cNvCxnSpPr>
            <a:cxnSpLocks noChangeShapeType="1"/>
          </p:cNvCxnSpPr>
          <p:nvPr/>
        </p:nvCxnSpPr>
        <p:spPr bwMode="auto">
          <a:xfrm>
            <a:off x="1257300" y="4641850"/>
            <a:ext cx="6259513" cy="0"/>
          </a:xfrm>
          <a:prstGeom prst="line">
            <a:avLst/>
          </a:prstGeom>
          <a:noFill/>
          <a:ln w="6350" algn="ctr">
            <a:solidFill>
              <a:schemeClr val="bg2"/>
            </a:solidFill>
            <a:round/>
            <a:headEnd type="none" w="sm" len="sm"/>
            <a:tailEnd type="none" w="sm" len="sm"/>
          </a:ln>
        </p:spPr>
      </p:cxnSp>
      <p:sp>
        <p:nvSpPr>
          <p:cNvPr id="11303" name="Rectangle 2"/>
          <p:cNvSpPr>
            <a:spLocks noChangeArrowheads="1"/>
          </p:cNvSpPr>
          <p:nvPr/>
        </p:nvSpPr>
        <p:spPr bwMode="auto">
          <a:xfrm>
            <a:off x="654050" y="57150"/>
            <a:ext cx="8489950" cy="646113"/>
          </a:xfrm>
          <a:prstGeom prst="rect">
            <a:avLst/>
          </a:prstGeom>
          <a:noFill/>
          <a:ln w="9525">
            <a:noFill/>
            <a:miter lim="800000"/>
            <a:headEnd/>
            <a:tailEnd/>
          </a:ln>
        </p:spPr>
        <p:txBody>
          <a:bodyPr>
            <a:spAutoFit/>
          </a:bodyPr>
          <a:lstStyle/>
          <a:p>
            <a:r>
              <a:rPr lang="en-US" b="1">
                <a:solidFill>
                  <a:srgbClr val="7F7F7F"/>
                </a:solidFill>
              </a:rPr>
              <a:t>In Oct/Nov ‘12, 92.27% of d/c documentation was available to receivers within 24 hrs (for d/c to home) and on same calendar day (for d/c to facility)</a:t>
            </a:r>
          </a:p>
        </p:txBody>
      </p:sp>
      <p:sp>
        <p:nvSpPr>
          <p:cNvPr id="23" name="Title 3"/>
          <p:cNvSpPr txBox="1">
            <a:spLocks/>
          </p:cNvSpPr>
          <p:nvPr/>
        </p:nvSpPr>
        <p:spPr bwMode="auto">
          <a:xfrm>
            <a:off x="209550" y="6673850"/>
            <a:ext cx="4005263" cy="215900"/>
          </a:xfrm>
          <a:prstGeom prst="rect">
            <a:avLst/>
          </a:prstGeom>
          <a:noFill/>
          <a:ln w="9525">
            <a:noFill/>
            <a:miter lim="800000"/>
            <a:headEnd/>
            <a:tailEnd/>
          </a:ln>
        </p:spPr>
        <p:txBody>
          <a:bodyPr anchor="ctr">
            <a:spAutoFit/>
          </a:bodyPr>
          <a:lstStyle/>
          <a:p>
            <a:pPr eaLnBrk="0" hangingPunct="0">
              <a:defRPr/>
            </a:pPr>
            <a:r>
              <a:rPr lang="en-US" sz="800" kern="0" dirty="0">
                <a:solidFill>
                  <a:schemeClr val="bg2"/>
                </a:solidFill>
                <a:latin typeface="+mn-lt"/>
                <a:ea typeface="+mj-ea"/>
                <a:cs typeface="+mj-cs"/>
              </a:rPr>
              <a:t>Partners Clinical Performance | Quality, Safety &amp; Value Dept</a:t>
            </a:r>
            <a:endParaRPr lang="en-US" sz="800" b="1" kern="0" dirty="0">
              <a:solidFill>
                <a:schemeClr val="bg2"/>
              </a:solidFill>
              <a:latin typeface="+mn-lt"/>
              <a:ea typeface="+mj-ea"/>
              <a:cs typeface="+mj-cs"/>
            </a:endParaRPr>
          </a:p>
        </p:txBody>
      </p:sp>
      <p:sp>
        <p:nvSpPr>
          <p:cNvPr id="11305" name="Slide Number Placeholder 2"/>
          <p:cNvSpPr>
            <a:spLocks noGrp="1"/>
          </p:cNvSpPr>
          <p:nvPr>
            <p:ph type="sldNum" sz="quarter" idx="10"/>
          </p:nvPr>
        </p:nvSpPr>
        <p:spPr>
          <a:noFill/>
        </p:spPr>
        <p:txBody>
          <a:bodyPr/>
          <a:lstStyle/>
          <a:p>
            <a:fld id="{7737410A-4DD3-44FE-AB82-4607E85904D4}" type="slidenum">
              <a:rPr lang="en-US" smtClean="0">
                <a:ea typeface="MS PGothic"/>
                <a:cs typeface="MS PGothic"/>
              </a:rPr>
              <a:pPr/>
              <a:t>17</a:t>
            </a:fld>
            <a:endParaRPr lang="en-US" smtClean="0">
              <a:ea typeface="MS PGothic"/>
              <a:cs typeface="MS PGothic"/>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quot;/&gt;&lt;property id=&quot;20307&quot; value=&quot;260&quot;/&gt;&lt;/object&gt;&lt;object type=&quot;3&quot; unique_id=&quot;10004&quot;&gt;&lt;property id=&quot;20148&quot; value=&quot;5&quot;/&gt;&lt;property id=&quot;20300&quot; value=&quot;Slide 2 - &amp;quot;AGENDA&amp;quot;&quot;/&gt;&lt;property id=&quot;20307&quot; value=&quot;602&quot;/&gt;&lt;/object&gt;&lt;object type=&quot;3&quot; unique_id=&quot;10005&quot;&gt;&lt;property id=&quot;20148&quot; value=&quot;5&quot;/&gt;&lt;property id=&quot;20300&quot; value=&quot;Slide 3&quot;/&gt;&lt;property id=&quot;20307&quot; value=&quot;618&quot;/&gt;&lt;/object&gt;&lt;object type=&quot;3&quot; unique_id=&quot;10006&quot;&gt;&lt;property id=&quot;20148&quot; value=&quot;5&quot;/&gt;&lt;property id=&quot;20300&quot; value=&quot;Slide 4&quot;/&gt;&lt;property id=&quot;20307&quot; value=&quot;610&quot;/&gt;&lt;/object&gt;&lt;object type=&quot;3&quot; unique_id=&quot;10007&quot;&gt;&lt;property id=&quot;20148&quot; value=&quot;5&quot;/&gt;&lt;property id=&quot;20300&quot; value=&quot;Slide 5 - &amp;quot;TIMELINESS: Jan-Feb ’12 Preliminary Results for 100 Cases&amp;quot;&quot;/&gt;&lt;property id=&quot;20307&quot; value=&quot;603&quot;/&gt;&lt;/object&gt;&lt;object type=&quot;3&quot; unique_id=&quot;10008&quot;&gt;&lt;property id=&quot;20148&quot; value=&quot;5&quot;/&gt;&lt;property id=&quot;20300&quot; value=&quot;Slide 6 - &amp;quot;COMPLETENESS: Jan-Feb ‘12 Preliminary Results by element&amp;amp;#x09;&amp;#x0D;&amp;#x0A;&amp;quot;&quot;/&gt;&lt;property id=&quot;20307&quot; value=&quot;604&quot;/&gt;&lt;/object&gt;&lt;object type=&quot;3&quot; unique_id=&quot;10009&quot;&gt;&lt;property id=&quot;20148&quot; value=&quot;5&quot;/&gt;&lt;property id=&quot;20300&quot; value=&quot;Slide 7 - &amp;quot;COMPLETENESS: Reminder about Specific Metric Changes&amp;quot;&quot;/&gt;&lt;property id=&quot;20307&quot; value=&quot;606&quot;/&gt;&lt;/object&gt;&lt;object type=&quot;3&quot; unique_id=&quot;10010&quot;&gt;&lt;property id=&quot;20148&quot; value=&quot;5&quot;/&gt;&lt;property id=&quot;20300&quot; value=&quot;Slide 8 - &amp;quot;2012 P4P Discharge Transitions Timeline&amp;quot;&quot;/&gt;&lt;property id=&quot;20307&quot; value=&quot;611&quot;/&gt;&lt;/object&gt;&lt;object type=&quot;3&quot; unique_id=&quot;10011&quot;&gt;&lt;property id=&quot;20148&quot; value=&quot;5&quot;/&gt;&lt;property id=&quot;20300&quot; value=&quot;Slide 9&quot;/&gt;&lt;property id=&quot;20307&quot; value=&quot;608&quot;/&gt;&lt;/object&gt;&lt;object type=&quot;3&quot; unique_id=&quot;10012&quot;&gt;&lt;property id=&quot;20148&quot; value=&quot;5&quot;/&gt;&lt;property id=&quot;20300&quot; value=&quot;Slide 10&quot;/&gt;&lt;property id=&quot;20307&quot; value=&quot;609&quot;/&gt;&lt;/object&gt;&lt;object type=&quot;3&quot; unique_id=&quot;10013&quot;&gt;&lt;property id=&quot;20148&quot; value=&quot;5&quot;/&gt;&lt;property id=&quot;20300&quot; value=&quot;Slide 11&quot;/&gt;&lt;property id=&quot;20307&quot; value=&quot;617&quot;/&gt;&lt;/object&gt;&lt;object type=&quot;3&quot; unique_id=&quot;10014&quot;&gt;&lt;property id=&quot;20148&quot; value=&quot;5&quot;/&gt;&lt;property id=&quot;20300&quot; value=&quot;Slide 12&quot;/&gt;&lt;property id=&quot;20307&quot; value=&quot;612&quot;/&gt;&lt;/object&gt;&lt;object type=&quot;3&quot; unique_id=&quot;10015&quot;&gt;&lt;property id=&quot;20148&quot; value=&quot;5&quot;/&gt;&lt;property id=&quot;20300&quot; value=&quot;Slide 13&quot;/&gt;&lt;property id=&quot;20307&quot; value=&quot;613&quot;/&gt;&lt;/object&gt;&lt;object type=&quot;3&quot; unique_id=&quot;10016&quot;&gt;&lt;property id=&quot;20148&quot; value=&quot;5&quot;/&gt;&lt;property id=&quot;20300&quot; value=&quot;Slide 14&quot;/&gt;&lt;property id=&quot;20307&quot; value=&quot;614&quot;/&gt;&lt;/object&gt;&lt;object type=&quot;3&quot; unique_id=&quot;10017&quot;&gt;&lt;property id=&quot;20148&quot; value=&quot;5&quot;/&gt;&lt;property id=&quot;20300&quot; value=&quot;Slide 15 - &amp;quot;Steering Committee Survey Responses&amp;quot;&quot;/&gt;&lt;property id=&quot;20307&quot; value=&quot;605&quot;/&gt;&lt;/object&gt;&lt;object type=&quot;3&quot; unique_id=&quot;10018&quot;&gt;&lt;property id=&quot;20148&quot; value=&quot;5&quot;/&gt;&lt;property id=&quot;20300&quot; value=&quot;Slide 16 - &amp;quot;Steering Committee SharePoint&amp;quot;&quot;/&gt;&lt;property id=&quot;20307&quot; value=&quot;619&quot;/&gt;&lt;/object&gt;&lt;object type=&quot;3&quot; unique_id=&quot;10019&quot;&gt;&lt;property id=&quot;20148&quot; value=&quot;5&quot;/&gt;&lt;property id=&quot;20300&quot; value=&quot;Slide 17&quot;/&gt;&lt;property id=&quot;20307&quot; value=&quot;615&quot;/&gt;&lt;/object&gt;&lt;object type=&quot;3&quot; unique_id=&quot;10020&quot;&gt;&lt;property id=&quot;20148&quot; value=&quot;5&quot;/&gt;&lt;property id=&quot;20300&quot; value=&quot;Slide 18&quot;/&gt;&lt;property id=&quot;20307&quot; value=&quot;616&quot;/&gt;&lt;/object&gt;&lt;/object&gt;&lt;object type=&quot;8&quot; unique_id=&quot;10040&quot;&gt;&lt;/object&gt;&lt;/object&gt;&lt;/database&gt;"/>
  <p:tag name="MMPROD_NEXTUNIQUEID" val="10009"/>
  <p:tag name="SECTOMILLISECCONVERTED" val="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artners Template 2_08 13 08">
  <a:themeElements>
    <a:clrScheme name="Partners Template 2_08 13 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2_08 13 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Partners Template 2_08 13 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rtners Template 2_08 13 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rtners Template 2_08 13 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rtners Template 2_08 13 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rtners Template 2_08 13 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rtners Template 2_08 13 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rtners Template 2_08 13 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rtners Template 2_08 13 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rtners Template 2_08 13 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rtners Template 2_08 13 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rtners Template 2_08 13 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rtners Template 2_08 13 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artners Template 2_08 13 08">
  <a:themeElements>
    <a:clrScheme name="1_Partners Template 2_08 13 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artners Template 2_08 13 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Partners Template 2_08 13 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Partners Template 2_08 13 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Partners Template 2_08 13 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Partners Template 2_08 13 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Partners Template 2_08 13 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Partners Template 2_08 13 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Partners Template 2_08 13 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Partners Template 2_08 13 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Partners Template 2_08 13 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Partners Template 2_08 13 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Partners Template 2_08 13 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Partners Template 2_08 13 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Partners Template 2_08 13 08">
  <a:themeElements>
    <a:clrScheme name="2_Partners Template 2_08 13 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Partners Template 2_08 13 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Partners Template 2_08 13 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Partners Template 2_08 13 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Partners Template 2_08 13 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Partners Template 2_08 13 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Partners Template 2_08 13 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Partners Template 2_08 13 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Partners Template 2_08 13 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Partners Template 2_08 13 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Partners Template 2_08 13 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Partners Template 2_08 13 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Partners Template 2_08 13 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Partners Template 2_08 13 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artners Template 2_08 13 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2_08 13 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Partners Template 2_08 13 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2_08 13 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Partners Template 2_08 13 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2_08 13 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Partners Template 2_08 13 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2_08 13 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Partners Template 2_08 13 08</Template>
  <TotalTime>17728</TotalTime>
  <Words>2480</Words>
  <Application>Microsoft Macintosh PowerPoint</Application>
  <PresentationFormat>On-screen Show (4:3)</PresentationFormat>
  <Paragraphs>703</Paragraphs>
  <Slides>17</Slides>
  <Notes>9</Notes>
  <HiddenSlides>0</HiddenSlides>
  <MMClips>0</MMClips>
  <ScaleCrop>false</ScaleCrop>
  <HeadingPairs>
    <vt:vector size="8" baseType="variant">
      <vt:variant>
        <vt:lpstr>Fonts Used</vt:lpstr>
      </vt:variant>
      <vt:variant>
        <vt:i4>7</vt:i4>
      </vt:variant>
      <vt:variant>
        <vt:lpstr>Design Template</vt:lpstr>
      </vt:variant>
      <vt:variant>
        <vt:i4>6</vt:i4>
      </vt:variant>
      <vt:variant>
        <vt:lpstr>Embedded OLE Servers</vt:lpstr>
      </vt:variant>
      <vt:variant>
        <vt:i4>1</vt:i4>
      </vt:variant>
      <vt:variant>
        <vt:lpstr>Slide Titles</vt:lpstr>
      </vt:variant>
      <vt:variant>
        <vt:i4>17</vt:i4>
      </vt:variant>
    </vt:vector>
  </HeadingPairs>
  <TitlesOfParts>
    <vt:vector size="31" baseType="lpstr">
      <vt:lpstr>Arial</vt:lpstr>
      <vt:lpstr>MS PGothic</vt:lpstr>
      <vt:lpstr>Wingdings</vt:lpstr>
      <vt:lpstr>Palatino Linotype</vt:lpstr>
      <vt:lpstr>Courier New</vt:lpstr>
      <vt:lpstr>Calibri</vt:lpstr>
      <vt:lpstr>Times New Roman</vt:lpstr>
      <vt:lpstr>Partners Template 2_08 13 08</vt:lpstr>
      <vt:lpstr>1_Partners Template 2_08 13 08</vt:lpstr>
      <vt:lpstr>2_Partners Template 2_08 13 08</vt:lpstr>
      <vt:lpstr>Partners Template 2_08 13 08</vt:lpstr>
      <vt:lpstr>1_Partners Template 2_08 13 08</vt:lpstr>
      <vt:lpstr>2_Partners Template 2_08 13 08</vt:lpstr>
      <vt:lpstr>think-cell Slide</vt:lpstr>
      <vt:lpstr>Slide 1</vt:lpstr>
      <vt:lpstr>Outline</vt:lpstr>
      <vt:lpstr>PCC to ED Transfers</vt:lpstr>
      <vt:lpstr>The Trick:  Approach and Tools</vt:lpstr>
      <vt:lpstr>Results: Five PCC Sites</vt:lpstr>
      <vt:lpstr>Interventions:  One example</vt:lpstr>
      <vt:lpstr>Partners Discharges:  Where the Pony Learned the Trick</vt:lpstr>
      <vt:lpstr>Results: Seven Hospitals, Post-Interventions, Oct / Nov 2012 </vt:lpstr>
      <vt:lpstr>Slide 9</vt:lpstr>
      <vt:lpstr>Slide 10</vt:lpstr>
      <vt:lpstr>Lessons Learned, Barriers and Advice</vt:lpstr>
      <vt:lpstr>Appendix</vt:lpstr>
      <vt:lpstr>Slide 13</vt:lpstr>
      <vt:lpstr>Slide 14</vt:lpstr>
      <vt:lpstr>Slide 15</vt:lpstr>
      <vt:lpstr>Slide 16</vt:lpstr>
      <vt:lpstr>Slide 17</vt:lpstr>
    </vt:vector>
  </TitlesOfParts>
  <Company>Partners HealthCare System,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Partners Information Systems</dc:creator>
  <cp:lastModifiedBy>Partners Information Systems</cp:lastModifiedBy>
  <cp:revision>2315</cp:revision>
  <dcterms:created xsi:type="dcterms:W3CDTF">2013-05-10T18:30:22Z</dcterms:created>
  <dcterms:modified xsi:type="dcterms:W3CDTF">2013-05-10T20:07:13Z</dcterms:modified>
</cp:coreProperties>
</file>